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nas.org/doi/10.1073/pnas.1308932111#core-r49"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846c97c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846c97c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d846c97cc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d846c97cc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would be a good netlogo simulation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846c97cc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846c97cc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would be a good netlogo simulation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846c97cc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d846c97cc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would be a good netlogo simulation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846c97cc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846c97cc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846c97cc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846c97cc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846c97cc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d846c97cc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846c97cc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d846c97cc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846c97cc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846c97cc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-relatively weak support for MDE,  but does suggest that the a bit of “null” dynamics (ie geographic constraints) may be important in conjunction with other drivers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846c97cc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846c97cc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-relatively weak support for MDE,  but does suggest that the a bit of “null” dynamics (ie geographic constraints) may be important in conjunction with other drivers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d846c97cc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d846c97cc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846c97cc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846c97cc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846c97cc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d846c97cc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846c97cc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846c97cc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846c97cc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846c97cc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846c97cc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846c97cc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846c97cc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846c97cc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846c97cc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d846c97cc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846c97cc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846c97cc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846c97cc9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846c97cc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846c97cc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846c97cc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d846c97cc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846c97cc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846c97cc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d846c97cc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d846c97cc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d846c97cc9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846c97cc9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846c97cc9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lines = different climate models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846c97cc9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d846c97cc9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lines = different climate models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846c97cc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d846c97cc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846c97cc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846c97cc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846c97cc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846c97cc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846c97cc9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d846c97cc9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d846c97cc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d846c97cc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d846c97cc9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d846c97cc9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846c97cc9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846c97cc9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846c97cc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846c97cc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846c97cc9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846c97cc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846c97cc9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d846c97cc9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d846c97cc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d846c97cc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d846c97cc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d846c97cc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846c97cc9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d846c97cc9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846c97cc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846c97cc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d846c97cc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d846c97cc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846c97cc9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d846c97cc9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846c97cc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d846c97cc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50">
                <a:solidFill>
                  <a:srgbClr val="666666"/>
                </a:solidFill>
                <a:highlight>
                  <a:srgbClr val="FFFFFF"/>
                </a:highlight>
              </a:rPr>
              <a:t>Diagram of ancestral–descendent transitions among different latitudinal zones. Circles are proportional to the log of the number of lineages (nodes + tips) in each zone, and the pie sectors represent the fractional ancestry of descendent lineages in that zone (i.e., the fraction of transitions to that zone from each zone). The size of the arrows and the percentages represent the fraction of transitions from that zone to each zone. Thin dashed arrows represent only 1–4% of transitions out of the respective zones. Zones are defined by ranges of tropicality values: tropical (red): 0.5 ≤ TI ≤ 1.0, semitropical (dark red): 0 ≤ TI &lt; 0.5, semitemperate (dark blue): −0.5 ≤ TI &lt; 0, temperate (blue): −1 ≤ TI &lt; −0.5.</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d846c97cc9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d846c97cc9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50">
                <a:solidFill>
                  <a:srgbClr val="666666"/>
                </a:solidFill>
                <a:highlight>
                  <a:srgbClr val="FFFFFF"/>
                </a:highlight>
              </a:rPr>
              <a:t>Diagram of ancestral–descendent transitions among different latitudinal zones. Circles are proportional to the log of the number of lineages (nodes + tips) in each zone, and the pie sectors represent the fractional ancestry of descendent lineages in that zone (i.e., the fraction of transitions to that zone from each zone). The size of the arrows and the percentages represent the fraction of transitions from that zone to each zone. Thin dashed arrows represent only 1–4% of transitions out of the respective zones. Zones are defined by ranges of tropicality values: tropical (red): 0.5 ≤ TI ≤ 1.0, semitropical (dark red): 0 ≤ TI &lt; 0.5, semitemperate (dark blue): −0.5 ≤ TI &lt; 0, temperate (blue): −1 ≤ TI &lt; −0.5.</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d846c97cc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d846c97cc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the class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d846c97cc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d846c97cc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50">
                <a:solidFill>
                  <a:srgbClr val="666666"/>
                </a:solidFill>
                <a:highlight>
                  <a:srgbClr val="FFFFFF"/>
                </a:highlight>
              </a:rPr>
              <a:t>Ancestral estimates for the TI as a function of the crown age (My) of the lineage. Partitions at the top delineate geological epochs [lower (K</a:t>
            </a:r>
            <a:r>
              <a:rPr i="1" lang="en" sz="800">
                <a:solidFill>
                  <a:srgbClr val="666666"/>
                </a:solidFill>
                <a:highlight>
                  <a:srgbClr val="FFFFFF"/>
                </a:highlight>
              </a:rPr>
              <a:t>low</a:t>
            </a:r>
            <a:r>
              <a:rPr i="1" lang="en" sz="1050">
                <a:solidFill>
                  <a:srgbClr val="666666"/>
                </a:solidFill>
                <a:highlight>
                  <a:srgbClr val="FFFFFF"/>
                </a:highlight>
              </a:rPr>
              <a:t>) and upper (K</a:t>
            </a:r>
            <a:r>
              <a:rPr i="1" lang="en" sz="800">
                <a:solidFill>
                  <a:srgbClr val="666666"/>
                </a:solidFill>
                <a:highlight>
                  <a:srgbClr val="FFFFFF"/>
                </a:highlight>
              </a:rPr>
              <a:t>up</a:t>
            </a:r>
            <a:r>
              <a:rPr i="1" lang="en" sz="1050">
                <a:solidFill>
                  <a:srgbClr val="666666"/>
                </a:solidFill>
                <a:highlight>
                  <a:srgbClr val="FFFFFF"/>
                </a:highlight>
              </a:rPr>
              <a:t>) Cretaceous, Paleocene (P</a:t>
            </a:r>
            <a:r>
              <a:rPr i="1" lang="en" sz="800">
                <a:solidFill>
                  <a:srgbClr val="666666"/>
                </a:solidFill>
                <a:highlight>
                  <a:srgbClr val="FFFFFF"/>
                </a:highlight>
              </a:rPr>
              <a:t>ε</a:t>
            </a:r>
            <a:r>
              <a:rPr i="1" lang="en" sz="1050">
                <a:solidFill>
                  <a:srgbClr val="666666"/>
                </a:solidFill>
                <a:highlight>
                  <a:srgbClr val="FFFFFF"/>
                </a:highlight>
              </a:rPr>
              <a:t>), Eocene (E</a:t>
            </a:r>
            <a:r>
              <a:rPr i="1" lang="en" sz="800">
                <a:solidFill>
                  <a:srgbClr val="666666"/>
                </a:solidFill>
                <a:highlight>
                  <a:srgbClr val="FFFFFF"/>
                </a:highlight>
              </a:rPr>
              <a:t>O</a:t>
            </a:r>
            <a:r>
              <a:rPr i="1" lang="en" sz="1050">
                <a:solidFill>
                  <a:srgbClr val="666666"/>
                </a:solidFill>
                <a:highlight>
                  <a:srgbClr val="FFFFFF"/>
                </a:highlight>
              </a:rPr>
              <a:t>), Oligocene (O</a:t>
            </a:r>
            <a:r>
              <a:rPr i="1" lang="en" sz="800">
                <a:solidFill>
                  <a:srgbClr val="666666"/>
                </a:solidFill>
                <a:highlight>
                  <a:srgbClr val="FFFFFF"/>
                </a:highlight>
              </a:rPr>
              <a:t>G</a:t>
            </a:r>
            <a:r>
              <a:rPr i="1" lang="en" sz="1050">
                <a:solidFill>
                  <a:srgbClr val="666666"/>
                </a:solidFill>
                <a:highlight>
                  <a:srgbClr val="FFFFFF"/>
                </a:highlight>
              </a:rPr>
              <a:t>), Miocene (M</a:t>
            </a:r>
            <a:r>
              <a:rPr i="1" lang="en" sz="800">
                <a:solidFill>
                  <a:srgbClr val="666666"/>
                </a:solidFill>
                <a:highlight>
                  <a:srgbClr val="FFFFFF"/>
                </a:highlight>
              </a:rPr>
              <a:t>I</a:t>
            </a:r>
            <a:r>
              <a:rPr i="1" lang="en" sz="1050">
                <a:solidFill>
                  <a:srgbClr val="666666"/>
                </a:solidFill>
                <a:highlight>
                  <a:srgbClr val="FFFFFF"/>
                </a:highlight>
              </a:rPr>
              <a:t>), and Pliocene (P</a:t>
            </a:r>
            <a:r>
              <a:rPr i="1" lang="en" sz="800">
                <a:solidFill>
                  <a:srgbClr val="666666"/>
                </a:solidFill>
                <a:highlight>
                  <a:srgbClr val="FFFFFF"/>
                </a:highlight>
              </a:rPr>
              <a:t>O</a:t>
            </a:r>
            <a:r>
              <a:rPr i="1" lang="en" sz="1050">
                <a:solidFill>
                  <a:srgbClr val="666666"/>
                </a:solidFill>
                <a:highlight>
                  <a:srgbClr val="FFFFFF"/>
                </a:highlight>
              </a:rPr>
              <a:t>)], whereas the gray bands represent cool periods in the paleoclimate record (</a:t>
            </a:r>
            <a:r>
              <a:rPr i="1" lang="en" sz="1050" u="sng">
                <a:solidFill>
                  <a:srgbClr val="1F75B9"/>
                </a:solidFill>
                <a:highlight>
                  <a:srgbClr val="FFFFFF"/>
                </a:highlight>
                <a:hlinkClick r:id="rId2">
                  <a:extLst>
                    <a:ext uri="{A12FA001-AC4F-418D-AE19-62706E023703}">
                      <ahyp:hlinkClr val="tx"/>
                    </a:ext>
                  </a:extLst>
                </a:hlinkClick>
              </a:rPr>
              <a:t>49</a:t>
            </a:r>
            <a:r>
              <a:rPr i="1" lang="en" sz="1050">
                <a:solidFill>
                  <a:srgbClr val="666666"/>
                </a:solidFill>
                <a:highlight>
                  <a:srgbClr val="FFFFFF"/>
                </a:highlight>
              </a:rPr>
              <a: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d846c97cc9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d846c97cc9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d846c97cc9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d846c97cc9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d846c97cc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d846c97cc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d846c97cc9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d846c97cc9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846c97cc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846c97cc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846c97cc9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d846c97cc9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d846c97cc9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d846c97cc9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d846c97cc9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d846c97cc9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d846c97cc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d846c97cc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d846c97cc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d846c97cc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d846c97cc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d846c97cc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d846c97cc9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d846c97cc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846c97cc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846c97cc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846c97cc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846c97cc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would be a good netlogo simulation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846c97cc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846c97cc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would be a good netlogo simulation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2.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2.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2.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2.png"/><Relationship Id="rId4"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152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Diversity Patterns III</a:t>
            </a:r>
            <a:endParaRPr/>
          </a:p>
        </p:txBody>
      </p:sp>
      <p:sp>
        <p:nvSpPr>
          <p:cNvPr id="55" name="Google Shape;55;p13"/>
          <p:cNvSpPr txBox="1"/>
          <p:nvPr>
            <p:ph idx="1" type="subTitle"/>
          </p:nvPr>
        </p:nvSpPr>
        <p:spPr>
          <a:xfrm>
            <a:off x="311700" y="1995950"/>
            <a:ext cx="8520600" cy="282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Today’s Agenda:</a:t>
            </a:r>
            <a:endParaRPr b="1"/>
          </a:p>
          <a:p>
            <a:pPr indent="-406400" lvl="0" marL="457200" rtl="0" algn="ctr">
              <a:spcBef>
                <a:spcPts val="0"/>
              </a:spcBef>
              <a:spcAft>
                <a:spcPts val="0"/>
              </a:spcAft>
              <a:buSzPts val="2800"/>
              <a:buChar char="●"/>
            </a:pPr>
            <a:r>
              <a:rPr lang="en"/>
              <a:t>Quiz</a:t>
            </a:r>
            <a:endParaRPr/>
          </a:p>
          <a:p>
            <a:pPr indent="-406400" lvl="0" marL="457200" rtl="0" algn="ctr">
              <a:spcBef>
                <a:spcPts val="0"/>
              </a:spcBef>
              <a:spcAft>
                <a:spcPts val="0"/>
              </a:spcAft>
              <a:buSzPts val="2800"/>
              <a:buChar char="●"/>
            </a:pPr>
            <a:r>
              <a:rPr lang="en"/>
              <a:t>Drivers of Diversity</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expectations: the mid-domain</a:t>
            </a:r>
            <a:endParaRPr/>
          </a:p>
        </p:txBody>
      </p:sp>
      <p:pic>
        <p:nvPicPr>
          <p:cNvPr id="116" name="Google Shape;116;p22"/>
          <p:cNvPicPr preferRelativeResize="0"/>
          <p:nvPr/>
        </p:nvPicPr>
        <p:blipFill>
          <a:blip r:embed="rId3">
            <a:alphaModFix/>
          </a:blip>
          <a:stretch>
            <a:fillRect/>
          </a:stretch>
        </p:blipFill>
        <p:spPr>
          <a:xfrm>
            <a:off x="514350" y="1103450"/>
            <a:ext cx="3030356" cy="3820978"/>
          </a:xfrm>
          <a:prstGeom prst="rect">
            <a:avLst/>
          </a:prstGeom>
          <a:noFill/>
          <a:ln>
            <a:noFill/>
          </a:ln>
        </p:spPr>
      </p:pic>
      <p:sp>
        <p:nvSpPr>
          <p:cNvPr id="117" name="Google Shape;117;p22"/>
          <p:cNvSpPr txBox="1"/>
          <p:nvPr/>
        </p:nvSpPr>
        <p:spPr>
          <a:xfrm>
            <a:off x="3992875" y="1266825"/>
            <a:ext cx="4570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Species randomly added to a bounded region will tend to overlap more in the center</a:t>
            </a:r>
            <a:endParaRPr sz="1800">
              <a:solidFill>
                <a:schemeClr val="dk2"/>
              </a:solidFill>
            </a:endParaRPr>
          </a:p>
        </p:txBody>
      </p:sp>
      <p:cxnSp>
        <p:nvCxnSpPr>
          <p:cNvPr id="118" name="Google Shape;118;p22"/>
          <p:cNvCxnSpPr/>
          <p:nvPr/>
        </p:nvCxnSpPr>
        <p:spPr>
          <a:xfrm>
            <a:off x="1259200" y="14097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19" name="Google Shape;119;p22"/>
          <p:cNvCxnSpPr/>
          <p:nvPr/>
        </p:nvCxnSpPr>
        <p:spPr>
          <a:xfrm>
            <a:off x="1411600" y="3314700"/>
            <a:ext cx="9600" cy="1514400"/>
          </a:xfrm>
          <a:prstGeom prst="straightConnector1">
            <a:avLst/>
          </a:prstGeom>
          <a:noFill/>
          <a:ln cap="flat" cmpd="sng" w="76200">
            <a:solidFill>
              <a:srgbClr val="0000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expectations: the mid-domain</a:t>
            </a:r>
            <a:endParaRPr/>
          </a:p>
        </p:txBody>
      </p:sp>
      <p:pic>
        <p:nvPicPr>
          <p:cNvPr id="125" name="Google Shape;125;p23"/>
          <p:cNvPicPr preferRelativeResize="0"/>
          <p:nvPr/>
        </p:nvPicPr>
        <p:blipFill>
          <a:blip r:embed="rId3">
            <a:alphaModFix/>
          </a:blip>
          <a:stretch>
            <a:fillRect/>
          </a:stretch>
        </p:blipFill>
        <p:spPr>
          <a:xfrm>
            <a:off x="514350" y="1103450"/>
            <a:ext cx="3030356" cy="3820978"/>
          </a:xfrm>
          <a:prstGeom prst="rect">
            <a:avLst/>
          </a:prstGeom>
          <a:noFill/>
          <a:ln>
            <a:noFill/>
          </a:ln>
        </p:spPr>
      </p:pic>
      <p:sp>
        <p:nvSpPr>
          <p:cNvPr id="126" name="Google Shape;126;p23"/>
          <p:cNvSpPr txBox="1"/>
          <p:nvPr/>
        </p:nvSpPr>
        <p:spPr>
          <a:xfrm>
            <a:off x="3992875" y="1266825"/>
            <a:ext cx="4570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Species randomly added to a bounded region will tend to overlap more in the center</a:t>
            </a:r>
            <a:endParaRPr sz="1800">
              <a:solidFill>
                <a:schemeClr val="dk2"/>
              </a:solidFill>
            </a:endParaRPr>
          </a:p>
        </p:txBody>
      </p:sp>
      <p:cxnSp>
        <p:nvCxnSpPr>
          <p:cNvPr id="127" name="Google Shape;127;p23"/>
          <p:cNvCxnSpPr/>
          <p:nvPr/>
        </p:nvCxnSpPr>
        <p:spPr>
          <a:xfrm>
            <a:off x="1259200" y="14097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28" name="Google Shape;128;p23"/>
          <p:cNvCxnSpPr/>
          <p:nvPr/>
        </p:nvCxnSpPr>
        <p:spPr>
          <a:xfrm>
            <a:off x="1411600" y="33147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29" name="Google Shape;129;p23"/>
          <p:cNvCxnSpPr/>
          <p:nvPr/>
        </p:nvCxnSpPr>
        <p:spPr>
          <a:xfrm>
            <a:off x="2097400" y="1943100"/>
            <a:ext cx="9600" cy="1514400"/>
          </a:xfrm>
          <a:prstGeom prst="straightConnector1">
            <a:avLst/>
          </a:prstGeom>
          <a:noFill/>
          <a:ln cap="flat" cmpd="sng" w="76200">
            <a:solidFill>
              <a:srgbClr val="0000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expectations: the mid-domain</a:t>
            </a:r>
            <a:endParaRPr/>
          </a:p>
        </p:txBody>
      </p:sp>
      <p:pic>
        <p:nvPicPr>
          <p:cNvPr id="135" name="Google Shape;135;p24"/>
          <p:cNvPicPr preferRelativeResize="0"/>
          <p:nvPr/>
        </p:nvPicPr>
        <p:blipFill>
          <a:blip r:embed="rId3">
            <a:alphaModFix/>
          </a:blip>
          <a:stretch>
            <a:fillRect/>
          </a:stretch>
        </p:blipFill>
        <p:spPr>
          <a:xfrm>
            <a:off x="514350" y="1103450"/>
            <a:ext cx="3030356" cy="3820978"/>
          </a:xfrm>
          <a:prstGeom prst="rect">
            <a:avLst/>
          </a:prstGeom>
          <a:noFill/>
          <a:ln>
            <a:noFill/>
          </a:ln>
        </p:spPr>
      </p:pic>
      <p:sp>
        <p:nvSpPr>
          <p:cNvPr id="136" name="Google Shape;136;p24"/>
          <p:cNvSpPr txBox="1"/>
          <p:nvPr/>
        </p:nvSpPr>
        <p:spPr>
          <a:xfrm>
            <a:off x="3992875" y="1266825"/>
            <a:ext cx="4570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Species randomly added to a bounded region will tend to overlap more in the center</a:t>
            </a:r>
            <a:endParaRPr sz="1800">
              <a:solidFill>
                <a:schemeClr val="dk2"/>
              </a:solidFill>
            </a:endParaRPr>
          </a:p>
        </p:txBody>
      </p:sp>
      <p:cxnSp>
        <p:nvCxnSpPr>
          <p:cNvPr id="137" name="Google Shape;137;p24"/>
          <p:cNvCxnSpPr/>
          <p:nvPr/>
        </p:nvCxnSpPr>
        <p:spPr>
          <a:xfrm>
            <a:off x="1259200" y="14097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38" name="Google Shape;138;p24"/>
          <p:cNvCxnSpPr/>
          <p:nvPr/>
        </p:nvCxnSpPr>
        <p:spPr>
          <a:xfrm>
            <a:off x="1411600" y="33147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39" name="Google Shape;139;p24"/>
          <p:cNvCxnSpPr/>
          <p:nvPr/>
        </p:nvCxnSpPr>
        <p:spPr>
          <a:xfrm>
            <a:off x="2097400" y="19431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40" name="Google Shape;140;p24"/>
          <p:cNvCxnSpPr/>
          <p:nvPr/>
        </p:nvCxnSpPr>
        <p:spPr>
          <a:xfrm>
            <a:off x="1716400" y="2781300"/>
            <a:ext cx="9600" cy="1514400"/>
          </a:xfrm>
          <a:prstGeom prst="straightConnector1">
            <a:avLst/>
          </a:prstGeom>
          <a:noFill/>
          <a:ln cap="flat" cmpd="sng" w="76200">
            <a:solidFill>
              <a:srgbClr val="0000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expectations: the mid-domain</a:t>
            </a:r>
            <a:endParaRPr/>
          </a:p>
        </p:txBody>
      </p:sp>
      <p:pic>
        <p:nvPicPr>
          <p:cNvPr id="146" name="Google Shape;146;p25"/>
          <p:cNvPicPr preferRelativeResize="0"/>
          <p:nvPr/>
        </p:nvPicPr>
        <p:blipFill>
          <a:blip r:embed="rId3">
            <a:alphaModFix/>
          </a:blip>
          <a:stretch>
            <a:fillRect/>
          </a:stretch>
        </p:blipFill>
        <p:spPr>
          <a:xfrm>
            <a:off x="514350" y="1103450"/>
            <a:ext cx="3030356" cy="3820978"/>
          </a:xfrm>
          <a:prstGeom prst="rect">
            <a:avLst/>
          </a:prstGeom>
          <a:noFill/>
          <a:ln>
            <a:noFill/>
          </a:ln>
        </p:spPr>
      </p:pic>
      <p:sp>
        <p:nvSpPr>
          <p:cNvPr id="147" name="Google Shape;147;p25"/>
          <p:cNvSpPr txBox="1"/>
          <p:nvPr/>
        </p:nvSpPr>
        <p:spPr>
          <a:xfrm>
            <a:off x="3992875" y="1266825"/>
            <a:ext cx="4570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Species randomly added to a bounded region will tend to overlap more in the center</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Randomly placing species might give you a latitudinal </a:t>
            </a:r>
            <a:r>
              <a:rPr lang="en" sz="1800">
                <a:solidFill>
                  <a:schemeClr val="dk2"/>
                </a:solidFill>
              </a:rPr>
              <a:t>diversity</a:t>
            </a:r>
            <a:r>
              <a:rPr lang="en" sz="1800">
                <a:solidFill>
                  <a:schemeClr val="dk2"/>
                </a:solidFill>
              </a:rPr>
              <a:t> gradient</a:t>
            </a:r>
            <a:endParaRPr sz="1800">
              <a:solidFill>
                <a:schemeClr val="dk2"/>
              </a:solidFill>
            </a:endParaRPr>
          </a:p>
        </p:txBody>
      </p:sp>
      <p:cxnSp>
        <p:nvCxnSpPr>
          <p:cNvPr id="148" name="Google Shape;148;p25"/>
          <p:cNvCxnSpPr/>
          <p:nvPr/>
        </p:nvCxnSpPr>
        <p:spPr>
          <a:xfrm>
            <a:off x="1259200" y="14097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49" name="Google Shape;149;p25"/>
          <p:cNvCxnSpPr/>
          <p:nvPr/>
        </p:nvCxnSpPr>
        <p:spPr>
          <a:xfrm>
            <a:off x="1411600" y="33147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50" name="Google Shape;150;p25"/>
          <p:cNvCxnSpPr/>
          <p:nvPr/>
        </p:nvCxnSpPr>
        <p:spPr>
          <a:xfrm>
            <a:off x="2097400" y="19431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51" name="Google Shape;151;p25"/>
          <p:cNvCxnSpPr/>
          <p:nvPr/>
        </p:nvCxnSpPr>
        <p:spPr>
          <a:xfrm>
            <a:off x="1716400" y="27813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52" name="Google Shape;152;p25"/>
          <p:cNvCxnSpPr/>
          <p:nvPr/>
        </p:nvCxnSpPr>
        <p:spPr>
          <a:xfrm>
            <a:off x="2859400" y="19431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53" name="Google Shape;153;p25"/>
          <p:cNvCxnSpPr/>
          <p:nvPr/>
        </p:nvCxnSpPr>
        <p:spPr>
          <a:xfrm>
            <a:off x="2402200" y="2247900"/>
            <a:ext cx="9600" cy="1514400"/>
          </a:xfrm>
          <a:prstGeom prst="straightConnector1">
            <a:avLst/>
          </a:prstGeom>
          <a:noFill/>
          <a:ln cap="flat" cmpd="sng" w="76200">
            <a:solidFill>
              <a:srgbClr val="0000FF"/>
            </a:solidFill>
            <a:prstDash val="solid"/>
            <a:round/>
            <a:headEnd len="med" w="med" type="none"/>
            <a:tailEnd len="med" w="med" type="none"/>
          </a:ln>
        </p:spPr>
      </p:cxnSp>
      <p:cxnSp>
        <p:nvCxnSpPr>
          <p:cNvPr id="154" name="Google Shape;154;p25"/>
          <p:cNvCxnSpPr/>
          <p:nvPr/>
        </p:nvCxnSpPr>
        <p:spPr>
          <a:xfrm>
            <a:off x="1945000" y="2476500"/>
            <a:ext cx="9600" cy="1514400"/>
          </a:xfrm>
          <a:prstGeom prst="straightConnector1">
            <a:avLst/>
          </a:prstGeom>
          <a:noFill/>
          <a:ln cap="flat" cmpd="sng" w="76200">
            <a:solidFill>
              <a:srgbClr val="0000FF"/>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the mid-domain hypothesis</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It should apply to ANY bounded regions (e.g., enters of continents, islands, etc.) in ANY direction (i.e., longitudinal as well as latitudinal)</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Is a globe really a bounded region?</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Inconsistent support when tested</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the mid-domain hypothesis</a:t>
            </a:r>
            <a:endParaRPr/>
          </a:p>
        </p:txBody>
      </p:sp>
      <p:sp>
        <p:nvSpPr>
          <p:cNvPr id="166" name="Google Shape;16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Storch et al. tested this idea</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Randomly placed </a:t>
            </a:r>
            <a:r>
              <a:rPr lang="en"/>
              <a:t>species using a spreading-dye algorithm</a:t>
            </a:r>
            <a:endParaRPr/>
          </a:p>
          <a:p>
            <a:pPr indent="-317500" lvl="1" marL="914400" rtl="0" algn="l">
              <a:spcBef>
                <a:spcPts val="0"/>
              </a:spcBef>
              <a:spcAft>
                <a:spcPts val="0"/>
              </a:spcAft>
              <a:buSzPts val="1400"/>
              <a:buChar char="-"/>
            </a:pPr>
            <a:r>
              <a:rPr lang="en"/>
              <a:t>For each species, a random point was selected </a:t>
            </a:r>
            <a:endParaRPr/>
          </a:p>
          <a:p>
            <a:pPr indent="-317500" lvl="1" marL="914400" rtl="0" algn="l">
              <a:spcBef>
                <a:spcPts val="0"/>
              </a:spcBef>
              <a:spcAft>
                <a:spcPts val="0"/>
              </a:spcAft>
              <a:buSzPts val="1400"/>
              <a:buChar char="-"/>
            </a:pPr>
            <a:r>
              <a:rPr lang="en"/>
              <a:t>then, adjacent areas were added until reaching the size of the species actual range</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
              <a:t>Replicated 100 times</a:t>
            </a:r>
            <a:endParaRPr/>
          </a:p>
        </p:txBody>
      </p:sp>
      <p:pic>
        <p:nvPicPr>
          <p:cNvPr id="167" name="Google Shape;167;p27"/>
          <p:cNvPicPr preferRelativeResize="0"/>
          <p:nvPr/>
        </p:nvPicPr>
        <p:blipFill rotWithShape="1">
          <a:blip r:embed="rId3">
            <a:alphaModFix/>
          </a:blip>
          <a:srcRect b="24555" l="34020" r="8269" t="22407"/>
          <a:stretch/>
        </p:blipFill>
        <p:spPr>
          <a:xfrm>
            <a:off x="5571175" y="445025"/>
            <a:ext cx="3261125" cy="16859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the mid-domain hypothesis</a:t>
            </a:r>
            <a:endParaRPr/>
          </a:p>
        </p:txBody>
      </p:sp>
      <p:sp>
        <p:nvSpPr>
          <p:cNvPr id="173" name="Google Shape;17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Storch et al. tested this idea</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Tested different models:</a:t>
            </a:r>
            <a:endParaRPr/>
          </a:p>
          <a:p>
            <a:pPr indent="-317500" lvl="1" marL="914400" rtl="0" algn="l">
              <a:spcBef>
                <a:spcPts val="0"/>
              </a:spcBef>
              <a:spcAft>
                <a:spcPts val="0"/>
              </a:spcAft>
              <a:buSzPts val="1400"/>
              <a:buChar char="-"/>
            </a:pPr>
            <a:r>
              <a:rPr lang="en"/>
              <a:t>Species were randomly placed globally</a:t>
            </a:r>
            <a:endParaRPr/>
          </a:p>
          <a:p>
            <a:pPr indent="-317500" lvl="1" marL="914400" rtl="0" algn="l">
              <a:spcBef>
                <a:spcPts val="0"/>
              </a:spcBef>
              <a:spcAft>
                <a:spcPts val="0"/>
              </a:spcAft>
              <a:buSzPts val="1400"/>
              <a:buChar char="-"/>
            </a:pPr>
            <a:r>
              <a:rPr lang="en"/>
              <a:t>Species were placed/expanded within ecoregions</a:t>
            </a:r>
            <a:endParaRPr/>
          </a:p>
          <a:p>
            <a:pPr indent="-317500" lvl="1" marL="914400" rtl="0" algn="l">
              <a:spcBef>
                <a:spcPts val="0"/>
              </a:spcBef>
              <a:spcAft>
                <a:spcPts val="0"/>
              </a:spcAft>
              <a:buSzPts val="1400"/>
              <a:buChar char="-"/>
            </a:pPr>
            <a:r>
              <a:rPr lang="en"/>
              <a:t>Species were placed randomly, but preferentially expanded toward more productive regions</a:t>
            </a:r>
            <a:endParaRPr/>
          </a:p>
        </p:txBody>
      </p:sp>
      <p:pic>
        <p:nvPicPr>
          <p:cNvPr id="174" name="Google Shape;174;p28"/>
          <p:cNvPicPr preferRelativeResize="0"/>
          <p:nvPr/>
        </p:nvPicPr>
        <p:blipFill rotWithShape="1">
          <a:blip r:embed="rId3">
            <a:alphaModFix/>
          </a:blip>
          <a:srcRect b="24555" l="34020" r="8269" t="22407"/>
          <a:stretch/>
        </p:blipFill>
        <p:spPr>
          <a:xfrm>
            <a:off x="5571175" y="445025"/>
            <a:ext cx="3261125" cy="16859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the mid-domain hypothesis</a:t>
            </a:r>
            <a:endParaRPr/>
          </a:p>
        </p:txBody>
      </p:sp>
      <p:pic>
        <p:nvPicPr>
          <p:cNvPr id="180" name="Google Shape;180;p29"/>
          <p:cNvPicPr preferRelativeResize="0"/>
          <p:nvPr/>
        </p:nvPicPr>
        <p:blipFill rotWithShape="1">
          <a:blip r:embed="rId3">
            <a:alphaModFix/>
          </a:blip>
          <a:srcRect b="24555" l="34020" r="8269" t="22407"/>
          <a:stretch/>
        </p:blipFill>
        <p:spPr>
          <a:xfrm>
            <a:off x="5571175" y="445025"/>
            <a:ext cx="3261125" cy="1685926"/>
          </a:xfrm>
          <a:prstGeom prst="rect">
            <a:avLst/>
          </a:prstGeom>
          <a:noFill/>
          <a:ln cap="flat" cmpd="sng" w="9525">
            <a:solidFill>
              <a:schemeClr val="dk2"/>
            </a:solidFill>
            <a:prstDash val="solid"/>
            <a:round/>
            <a:headEnd len="sm" w="sm" type="none"/>
            <a:tailEnd len="sm" w="sm" type="none"/>
          </a:ln>
        </p:spPr>
      </p:pic>
      <p:pic>
        <p:nvPicPr>
          <p:cNvPr id="181" name="Google Shape;181;p29"/>
          <p:cNvPicPr preferRelativeResize="0"/>
          <p:nvPr/>
        </p:nvPicPr>
        <p:blipFill rotWithShape="1">
          <a:blip r:embed="rId4">
            <a:alphaModFix/>
          </a:blip>
          <a:srcRect b="19846" l="0" r="0" t="0"/>
          <a:stretch/>
        </p:blipFill>
        <p:spPr>
          <a:xfrm>
            <a:off x="85725" y="1017725"/>
            <a:ext cx="2840350" cy="4046925"/>
          </a:xfrm>
          <a:prstGeom prst="rect">
            <a:avLst/>
          </a:prstGeom>
          <a:noFill/>
          <a:ln>
            <a:noFill/>
          </a:ln>
        </p:spPr>
      </p:pic>
      <p:sp>
        <p:nvSpPr>
          <p:cNvPr id="182" name="Google Shape;182;p29"/>
          <p:cNvSpPr txBox="1"/>
          <p:nvPr/>
        </p:nvSpPr>
        <p:spPr>
          <a:xfrm>
            <a:off x="2926075" y="1118225"/>
            <a:ext cx="233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Global Model</a:t>
            </a:r>
            <a:endParaRPr sz="1800">
              <a:solidFill>
                <a:schemeClr val="dk2"/>
              </a:solidFill>
            </a:endParaRPr>
          </a:p>
        </p:txBody>
      </p:sp>
      <p:sp>
        <p:nvSpPr>
          <p:cNvPr id="183" name="Google Shape;183;p29"/>
          <p:cNvSpPr txBox="1"/>
          <p:nvPr/>
        </p:nvSpPr>
        <p:spPr>
          <a:xfrm>
            <a:off x="3002275" y="2185025"/>
            <a:ext cx="233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Ecoregion</a:t>
            </a:r>
            <a:r>
              <a:rPr lang="en" sz="1800">
                <a:solidFill>
                  <a:schemeClr val="dk2"/>
                </a:solidFill>
              </a:rPr>
              <a:t> Model</a:t>
            </a:r>
            <a:endParaRPr sz="1800">
              <a:solidFill>
                <a:schemeClr val="dk2"/>
              </a:solidFill>
            </a:endParaRPr>
          </a:p>
        </p:txBody>
      </p:sp>
      <p:sp>
        <p:nvSpPr>
          <p:cNvPr id="184" name="Google Shape;184;p29"/>
          <p:cNvSpPr txBox="1"/>
          <p:nvPr/>
        </p:nvSpPr>
        <p:spPr>
          <a:xfrm>
            <a:off x="2926075" y="3175625"/>
            <a:ext cx="233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Productivity-biased Model</a:t>
            </a:r>
            <a:endParaRPr sz="1800">
              <a:solidFill>
                <a:schemeClr val="dk2"/>
              </a:solidFill>
            </a:endParaRPr>
          </a:p>
        </p:txBody>
      </p:sp>
      <p:sp>
        <p:nvSpPr>
          <p:cNvPr id="185" name="Google Shape;185;p29"/>
          <p:cNvSpPr txBox="1"/>
          <p:nvPr/>
        </p:nvSpPr>
        <p:spPr>
          <a:xfrm>
            <a:off x="2926075" y="4166225"/>
            <a:ext cx="233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 Species richness</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the mid-domain hypothesis</a:t>
            </a:r>
            <a:endParaRPr/>
          </a:p>
        </p:txBody>
      </p:sp>
      <p:pic>
        <p:nvPicPr>
          <p:cNvPr id="191" name="Google Shape;191;p30"/>
          <p:cNvPicPr preferRelativeResize="0"/>
          <p:nvPr/>
        </p:nvPicPr>
        <p:blipFill rotWithShape="1">
          <a:blip r:embed="rId3">
            <a:alphaModFix/>
          </a:blip>
          <a:srcRect b="24555" l="34020" r="8269" t="22407"/>
          <a:stretch/>
        </p:blipFill>
        <p:spPr>
          <a:xfrm>
            <a:off x="5571175" y="445025"/>
            <a:ext cx="3261125" cy="1685926"/>
          </a:xfrm>
          <a:prstGeom prst="rect">
            <a:avLst/>
          </a:prstGeom>
          <a:noFill/>
          <a:ln cap="flat" cmpd="sng" w="9525">
            <a:solidFill>
              <a:schemeClr val="dk2"/>
            </a:solidFill>
            <a:prstDash val="solid"/>
            <a:round/>
            <a:headEnd len="sm" w="sm" type="none"/>
            <a:tailEnd len="sm" w="sm" type="none"/>
          </a:ln>
        </p:spPr>
      </p:pic>
      <p:pic>
        <p:nvPicPr>
          <p:cNvPr id="192" name="Google Shape;192;p30"/>
          <p:cNvPicPr preferRelativeResize="0"/>
          <p:nvPr/>
        </p:nvPicPr>
        <p:blipFill rotWithShape="1">
          <a:blip r:embed="rId4">
            <a:alphaModFix/>
          </a:blip>
          <a:srcRect b="19846" l="0" r="0" t="0"/>
          <a:stretch/>
        </p:blipFill>
        <p:spPr>
          <a:xfrm>
            <a:off x="85725" y="1017725"/>
            <a:ext cx="2840350" cy="4046925"/>
          </a:xfrm>
          <a:prstGeom prst="rect">
            <a:avLst/>
          </a:prstGeom>
          <a:noFill/>
          <a:ln>
            <a:noFill/>
          </a:ln>
        </p:spPr>
      </p:pic>
      <p:sp>
        <p:nvSpPr>
          <p:cNvPr id="193" name="Google Shape;193;p30"/>
          <p:cNvSpPr txBox="1"/>
          <p:nvPr/>
        </p:nvSpPr>
        <p:spPr>
          <a:xfrm>
            <a:off x="2926075" y="1118225"/>
            <a:ext cx="233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Global Model</a:t>
            </a:r>
            <a:endParaRPr sz="1800">
              <a:solidFill>
                <a:schemeClr val="dk2"/>
              </a:solidFill>
            </a:endParaRPr>
          </a:p>
        </p:txBody>
      </p:sp>
      <p:sp>
        <p:nvSpPr>
          <p:cNvPr id="194" name="Google Shape;194;p30"/>
          <p:cNvSpPr txBox="1"/>
          <p:nvPr/>
        </p:nvSpPr>
        <p:spPr>
          <a:xfrm>
            <a:off x="3002275" y="2185025"/>
            <a:ext cx="233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Ecoregion Model</a:t>
            </a:r>
            <a:endParaRPr sz="1800">
              <a:solidFill>
                <a:schemeClr val="dk2"/>
              </a:solidFill>
            </a:endParaRPr>
          </a:p>
        </p:txBody>
      </p:sp>
      <p:sp>
        <p:nvSpPr>
          <p:cNvPr id="195" name="Google Shape;195;p30"/>
          <p:cNvSpPr txBox="1"/>
          <p:nvPr/>
        </p:nvSpPr>
        <p:spPr>
          <a:xfrm>
            <a:off x="2926075" y="3175625"/>
            <a:ext cx="233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Productivity-biased Model</a:t>
            </a:r>
            <a:endParaRPr sz="1800">
              <a:solidFill>
                <a:schemeClr val="dk2"/>
              </a:solidFill>
            </a:endParaRPr>
          </a:p>
        </p:txBody>
      </p:sp>
      <p:sp>
        <p:nvSpPr>
          <p:cNvPr id="196" name="Google Shape;196;p30"/>
          <p:cNvSpPr txBox="1"/>
          <p:nvPr/>
        </p:nvSpPr>
        <p:spPr>
          <a:xfrm>
            <a:off x="2926075" y="4166225"/>
            <a:ext cx="233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 Species richness</a:t>
            </a:r>
            <a:endParaRPr sz="1800">
              <a:solidFill>
                <a:schemeClr val="dk2"/>
              </a:solidFill>
            </a:endParaRPr>
          </a:p>
        </p:txBody>
      </p:sp>
      <p:sp>
        <p:nvSpPr>
          <p:cNvPr id="197" name="Google Shape;197;p30"/>
          <p:cNvSpPr txBox="1"/>
          <p:nvPr/>
        </p:nvSpPr>
        <p:spPr>
          <a:xfrm>
            <a:off x="5516875" y="2813675"/>
            <a:ext cx="3646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Does not strongly support the MDE, but does suggest some neutral dynamics may be important</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Ecological hypotheses for diversity</a:t>
            </a:r>
            <a:endParaRPr/>
          </a:p>
        </p:txBody>
      </p:sp>
      <p:sp>
        <p:nvSpPr>
          <p:cNvPr id="203" name="Google Shape;20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Climate-related hypotheses</a:t>
            </a:r>
            <a:endParaRPr/>
          </a:p>
          <a:p>
            <a:pPr indent="-342900" lvl="0" marL="457200" rtl="0" algn="l">
              <a:spcBef>
                <a:spcPts val="0"/>
              </a:spcBef>
              <a:spcAft>
                <a:spcPts val="0"/>
              </a:spcAft>
              <a:buSzPts val="1800"/>
              <a:buChar char="●"/>
            </a:pPr>
            <a:r>
              <a:rPr lang="en"/>
              <a:t>Productivity-related hypotheses</a:t>
            </a:r>
            <a:endParaRPr/>
          </a:p>
          <a:p>
            <a:pPr indent="-342900" lvl="0" marL="457200" rtl="0" algn="l">
              <a:spcBef>
                <a:spcPts val="0"/>
              </a:spcBef>
              <a:spcAft>
                <a:spcPts val="0"/>
              </a:spcAft>
              <a:buSzPts val="1800"/>
              <a:buChar char="●"/>
            </a:pPr>
            <a:r>
              <a:rPr lang="en"/>
              <a:t>Note that there is some overlap between these!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Diversity patterns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We’ve spent the last few classes discussing patterns of </a:t>
            </a:r>
            <a:r>
              <a:rPr lang="en"/>
              <a:t>diversity, but…</a:t>
            </a:r>
            <a:endParaRPr/>
          </a:p>
          <a:p>
            <a:pPr indent="457200" lvl="0" marL="0" rtl="0" algn="l">
              <a:spcBef>
                <a:spcPts val="1200"/>
              </a:spcBef>
              <a:spcAft>
                <a:spcPts val="1200"/>
              </a:spcAft>
              <a:buNone/>
            </a:pPr>
            <a:r>
              <a:rPr lang="en"/>
              <a:t>What drives differences in diversity? Any thoughts?</a:t>
            </a:r>
            <a:endParaRPr/>
          </a:p>
        </p:txBody>
      </p:sp>
      <p:pic>
        <p:nvPicPr>
          <p:cNvPr id="62" name="Google Shape;62;p14"/>
          <p:cNvPicPr preferRelativeResize="0"/>
          <p:nvPr/>
        </p:nvPicPr>
        <p:blipFill rotWithShape="1">
          <a:blip r:embed="rId3">
            <a:alphaModFix/>
          </a:blip>
          <a:srcRect b="68426" l="0" r="0" t="0"/>
          <a:stretch/>
        </p:blipFill>
        <p:spPr>
          <a:xfrm>
            <a:off x="311700" y="2438024"/>
            <a:ext cx="2941099" cy="1367224"/>
          </a:xfrm>
          <a:prstGeom prst="rect">
            <a:avLst/>
          </a:prstGeom>
          <a:noFill/>
          <a:ln>
            <a:noFill/>
          </a:ln>
        </p:spPr>
      </p:pic>
      <p:pic>
        <p:nvPicPr>
          <p:cNvPr id="63" name="Google Shape;63;p14"/>
          <p:cNvPicPr preferRelativeResize="0"/>
          <p:nvPr/>
        </p:nvPicPr>
        <p:blipFill rotWithShape="1">
          <a:blip r:embed="rId4">
            <a:alphaModFix/>
          </a:blip>
          <a:srcRect b="49857" l="0" r="49533" t="0"/>
          <a:stretch/>
        </p:blipFill>
        <p:spPr>
          <a:xfrm>
            <a:off x="3681875" y="2265900"/>
            <a:ext cx="2119809" cy="2092826"/>
          </a:xfrm>
          <a:prstGeom prst="rect">
            <a:avLst/>
          </a:prstGeom>
          <a:noFill/>
          <a:ln>
            <a:noFill/>
          </a:ln>
        </p:spPr>
      </p:pic>
      <p:sp>
        <p:nvSpPr>
          <p:cNvPr id="64" name="Google Shape;64;p14"/>
          <p:cNvSpPr txBox="1"/>
          <p:nvPr/>
        </p:nvSpPr>
        <p:spPr>
          <a:xfrm>
            <a:off x="0" y="4797300"/>
            <a:ext cx="466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1C1D1E"/>
                </a:solidFill>
                <a:highlight>
                  <a:srgbClr val="FFFFFF"/>
                </a:highlight>
              </a:rPr>
              <a:t>Miller EC, Román-Palacios C. 2021;</a:t>
            </a:r>
            <a:r>
              <a:rPr lang="en" sz="800">
                <a:solidFill>
                  <a:srgbClr val="1C1D1E"/>
                </a:solidFill>
                <a:highlight>
                  <a:srgbClr val="FFFFFF"/>
                </a:highlight>
              </a:rPr>
              <a:t> </a:t>
            </a:r>
            <a:r>
              <a:rPr lang="en" sz="800">
                <a:solidFill>
                  <a:srgbClr val="1C1D1E"/>
                </a:solidFill>
                <a:highlight>
                  <a:srgbClr val="FFFFFF"/>
                </a:highlight>
              </a:rPr>
              <a:t>Nunes et al. 2016 ; Costella and Chaudhary, 2017</a:t>
            </a:r>
            <a:endParaRPr sz="800">
              <a:solidFill>
                <a:srgbClr val="595959"/>
              </a:solidFill>
            </a:endParaRPr>
          </a:p>
        </p:txBody>
      </p:sp>
      <p:pic>
        <p:nvPicPr>
          <p:cNvPr id="65" name="Google Shape;65;p14"/>
          <p:cNvPicPr preferRelativeResize="0"/>
          <p:nvPr/>
        </p:nvPicPr>
        <p:blipFill rotWithShape="1">
          <a:blip r:embed="rId5">
            <a:alphaModFix/>
          </a:blip>
          <a:srcRect b="69978" l="0" r="47674" t="0"/>
          <a:stretch/>
        </p:blipFill>
        <p:spPr>
          <a:xfrm>
            <a:off x="6313075" y="2098275"/>
            <a:ext cx="2245625" cy="1844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Climatic Drivers of Diversity</a:t>
            </a:r>
            <a:endParaRPr/>
          </a:p>
        </p:txBody>
      </p:sp>
      <p:sp>
        <p:nvSpPr>
          <p:cNvPr id="209" name="Google Shape;209;p32"/>
          <p:cNvSpPr txBox="1"/>
          <p:nvPr>
            <p:ph idx="1" type="body"/>
          </p:nvPr>
        </p:nvSpPr>
        <p:spPr>
          <a:xfrm>
            <a:off x="311700" y="1152475"/>
            <a:ext cx="3906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Climate correlated with richness</a:t>
            </a:r>
            <a:endParaRPr/>
          </a:p>
          <a:p>
            <a:pPr indent="-342900" lvl="0" marL="457200" rtl="0" algn="l">
              <a:spcBef>
                <a:spcPts val="1200"/>
              </a:spcBef>
              <a:spcAft>
                <a:spcPts val="0"/>
              </a:spcAft>
              <a:buSzPts val="1800"/>
              <a:buChar char="-"/>
            </a:pPr>
            <a:r>
              <a:rPr lang="en"/>
              <a:t>Animals: driver varies by latitude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Plants: usually water, or water + energy </a:t>
            </a:r>
            <a:endParaRPr/>
          </a:p>
        </p:txBody>
      </p:sp>
      <p:pic>
        <p:nvPicPr>
          <p:cNvPr id="210" name="Google Shape;210;p32"/>
          <p:cNvPicPr preferRelativeResize="0"/>
          <p:nvPr/>
        </p:nvPicPr>
        <p:blipFill>
          <a:blip r:embed="rId3">
            <a:alphaModFix/>
          </a:blip>
          <a:stretch>
            <a:fillRect/>
          </a:stretch>
        </p:blipFill>
        <p:spPr>
          <a:xfrm>
            <a:off x="4503675" y="773938"/>
            <a:ext cx="4411851" cy="3040775"/>
          </a:xfrm>
          <a:prstGeom prst="rect">
            <a:avLst/>
          </a:prstGeom>
          <a:noFill/>
          <a:ln>
            <a:noFill/>
          </a:ln>
        </p:spPr>
      </p:pic>
      <p:pic>
        <p:nvPicPr>
          <p:cNvPr id="211" name="Google Shape;211;p32"/>
          <p:cNvPicPr preferRelativeResize="0"/>
          <p:nvPr/>
        </p:nvPicPr>
        <p:blipFill rotWithShape="1">
          <a:blip r:embed="rId4">
            <a:alphaModFix/>
          </a:blip>
          <a:srcRect b="40326" l="41538" r="12648" t="20658"/>
          <a:stretch/>
        </p:blipFill>
        <p:spPr>
          <a:xfrm>
            <a:off x="6361826" y="3848850"/>
            <a:ext cx="2702650" cy="1294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Climate and Diversity</a:t>
            </a:r>
            <a:endParaRPr/>
          </a:p>
        </p:txBody>
      </p:sp>
      <p:sp>
        <p:nvSpPr>
          <p:cNvPr id="217" name="Google Shape;21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but WHY?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Climate and Diversity</a:t>
            </a:r>
            <a:endParaRPr/>
          </a:p>
        </p:txBody>
      </p:sp>
      <p:sp>
        <p:nvSpPr>
          <p:cNvPr id="223" name="Google Shape;22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but WHY?</a:t>
            </a:r>
            <a:endParaRPr/>
          </a:p>
          <a:p>
            <a:pPr indent="0" lvl="0" marL="0" rtl="0" algn="l">
              <a:spcBef>
                <a:spcPts val="1200"/>
              </a:spcBef>
              <a:spcAft>
                <a:spcPts val="0"/>
              </a:spcAft>
              <a:buNone/>
            </a:pPr>
            <a:r>
              <a:rPr b="1" lang="en"/>
              <a:t>More Individuals Hypothesis:</a:t>
            </a:r>
            <a:endParaRPr b="1"/>
          </a:p>
          <a:p>
            <a:pPr indent="-342900" lvl="0" marL="457200" rtl="0" algn="l">
              <a:spcBef>
                <a:spcPts val="1200"/>
              </a:spcBef>
              <a:spcAft>
                <a:spcPts val="0"/>
              </a:spcAft>
              <a:buSzPts val="1800"/>
              <a:buChar char="●"/>
            </a:pPr>
            <a:r>
              <a:rPr lang="en"/>
              <a:t>Assumes more individuals can be supported where there is higher productivity</a:t>
            </a:r>
            <a:endParaRPr/>
          </a:p>
          <a:p>
            <a:pPr indent="-342900" lvl="0" marL="457200" rtl="0" algn="l">
              <a:spcBef>
                <a:spcPts val="0"/>
              </a:spcBef>
              <a:spcAft>
                <a:spcPts val="0"/>
              </a:spcAft>
              <a:buSzPts val="1800"/>
              <a:buChar char="●"/>
            </a:pPr>
            <a:r>
              <a:rPr lang="en"/>
              <a:t>Assumes more individuals translates to more species</a:t>
            </a:r>
            <a:endParaRPr/>
          </a:p>
          <a:p>
            <a:pPr indent="-342900" lvl="0" marL="457200" rtl="0" algn="l">
              <a:spcBef>
                <a:spcPts val="0"/>
              </a:spcBef>
              <a:spcAft>
                <a:spcPts val="0"/>
              </a:spcAft>
              <a:buSzPts val="1800"/>
              <a:buChar char="●"/>
            </a:pPr>
            <a:r>
              <a:rPr lang="en"/>
              <a:t>Hence, high productivity should yield more species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the More Individuals Hypothesis</a:t>
            </a:r>
            <a:endParaRPr/>
          </a:p>
        </p:txBody>
      </p:sp>
      <p:sp>
        <p:nvSpPr>
          <p:cNvPr id="229" name="Google Shape;229;p35"/>
          <p:cNvSpPr/>
          <p:nvPr/>
        </p:nvSpPr>
        <p:spPr>
          <a:xfrm>
            <a:off x="676925" y="1326100"/>
            <a:ext cx="887700" cy="49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Energy </a:t>
            </a:r>
            <a:endParaRPr/>
          </a:p>
          <a:p>
            <a:pPr indent="0" lvl="0" marL="0" rtl="0" algn="ctr">
              <a:spcBef>
                <a:spcPts val="0"/>
              </a:spcBef>
              <a:spcAft>
                <a:spcPts val="0"/>
              </a:spcAft>
              <a:buNone/>
            </a:pPr>
            <a:r>
              <a:rPr lang="en"/>
              <a:t>(E)</a:t>
            </a:r>
            <a:endParaRPr/>
          </a:p>
        </p:txBody>
      </p:sp>
      <p:sp>
        <p:nvSpPr>
          <p:cNvPr id="230" name="Google Shape;230;p35"/>
          <p:cNvSpPr/>
          <p:nvPr/>
        </p:nvSpPr>
        <p:spPr>
          <a:xfrm>
            <a:off x="2420650" y="1326100"/>
            <a:ext cx="1095300" cy="49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Individuals</a:t>
            </a:r>
            <a:r>
              <a:rPr lang="en"/>
              <a:t> </a:t>
            </a:r>
            <a:endParaRPr/>
          </a:p>
          <a:p>
            <a:pPr indent="0" lvl="0" marL="0" rtl="0" algn="ctr">
              <a:spcBef>
                <a:spcPts val="0"/>
              </a:spcBef>
              <a:spcAft>
                <a:spcPts val="0"/>
              </a:spcAft>
              <a:buNone/>
            </a:pPr>
            <a:r>
              <a:rPr lang="en"/>
              <a:t>(J)</a:t>
            </a:r>
            <a:endParaRPr/>
          </a:p>
        </p:txBody>
      </p:sp>
      <p:sp>
        <p:nvSpPr>
          <p:cNvPr id="231" name="Google Shape;231;p35"/>
          <p:cNvSpPr/>
          <p:nvPr/>
        </p:nvSpPr>
        <p:spPr>
          <a:xfrm>
            <a:off x="4173625" y="1326100"/>
            <a:ext cx="887700" cy="49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Species </a:t>
            </a:r>
            <a:endParaRPr/>
          </a:p>
          <a:p>
            <a:pPr indent="0" lvl="0" marL="0" rtl="0" algn="ctr">
              <a:spcBef>
                <a:spcPts val="0"/>
              </a:spcBef>
              <a:spcAft>
                <a:spcPts val="0"/>
              </a:spcAft>
              <a:buNone/>
            </a:pPr>
            <a:r>
              <a:rPr lang="en"/>
              <a:t>(S)</a:t>
            </a:r>
            <a:endParaRPr/>
          </a:p>
        </p:txBody>
      </p:sp>
      <p:cxnSp>
        <p:nvCxnSpPr>
          <p:cNvPr id="232" name="Google Shape;232;p35"/>
          <p:cNvCxnSpPr>
            <a:stCxn id="229" idx="3"/>
            <a:endCxn id="230" idx="1"/>
          </p:cNvCxnSpPr>
          <p:nvPr/>
        </p:nvCxnSpPr>
        <p:spPr>
          <a:xfrm>
            <a:off x="1564625" y="1571200"/>
            <a:ext cx="855900" cy="0"/>
          </a:xfrm>
          <a:prstGeom prst="straightConnector1">
            <a:avLst/>
          </a:prstGeom>
          <a:noFill/>
          <a:ln cap="flat" cmpd="sng" w="38100">
            <a:solidFill>
              <a:schemeClr val="dk2"/>
            </a:solidFill>
            <a:prstDash val="solid"/>
            <a:round/>
            <a:headEnd len="med" w="med" type="none"/>
            <a:tailEnd len="med" w="med" type="triangle"/>
          </a:ln>
        </p:spPr>
      </p:cxnSp>
      <p:cxnSp>
        <p:nvCxnSpPr>
          <p:cNvPr id="233" name="Google Shape;233;p35"/>
          <p:cNvCxnSpPr>
            <a:stCxn id="230" idx="3"/>
            <a:endCxn id="231" idx="1"/>
          </p:cNvCxnSpPr>
          <p:nvPr/>
        </p:nvCxnSpPr>
        <p:spPr>
          <a:xfrm>
            <a:off x="3515950" y="1571200"/>
            <a:ext cx="657600" cy="0"/>
          </a:xfrm>
          <a:prstGeom prst="straightConnector1">
            <a:avLst/>
          </a:prstGeom>
          <a:noFill/>
          <a:ln cap="flat" cmpd="sng" w="38100">
            <a:solidFill>
              <a:schemeClr val="dk2"/>
            </a:solidFill>
            <a:prstDash val="solid"/>
            <a:round/>
            <a:headEnd len="med" w="med" type="none"/>
            <a:tailEnd len="med" w="med" type="triangle"/>
          </a:ln>
        </p:spPr>
      </p:cxnSp>
      <p:pic>
        <p:nvPicPr>
          <p:cNvPr id="234" name="Google Shape;234;p35"/>
          <p:cNvPicPr preferRelativeResize="0"/>
          <p:nvPr/>
        </p:nvPicPr>
        <p:blipFill rotWithShape="1">
          <a:blip r:embed="rId3">
            <a:alphaModFix/>
          </a:blip>
          <a:srcRect b="0" l="0" r="0" t="42565"/>
          <a:stretch/>
        </p:blipFill>
        <p:spPr>
          <a:xfrm>
            <a:off x="719375" y="2124675"/>
            <a:ext cx="4137423" cy="2462976"/>
          </a:xfrm>
          <a:prstGeom prst="rect">
            <a:avLst/>
          </a:prstGeom>
          <a:noFill/>
          <a:ln>
            <a:noFill/>
          </a:ln>
        </p:spPr>
      </p:pic>
      <p:sp>
        <p:nvSpPr>
          <p:cNvPr id="235" name="Google Shape;235;p35"/>
          <p:cNvSpPr/>
          <p:nvPr/>
        </p:nvSpPr>
        <p:spPr>
          <a:xfrm>
            <a:off x="719375" y="2241600"/>
            <a:ext cx="4609200" cy="665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6" name="Google Shape;236;p35"/>
          <p:cNvPicPr preferRelativeResize="0"/>
          <p:nvPr/>
        </p:nvPicPr>
        <p:blipFill rotWithShape="1">
          <a:blip r:embed="rId4">
            <a:alphaModFix/>
          </a:blip>
          <a:srcRect b="40823" l="14180" r="39600" t="23266"/>
          <a:stretch/>
        </p:blipFill>
        <p:spPr>
          <a:xfrm>
            <a:off x="5901450" y="3414200"/>
            <a:ext cx="3024326" cy="1321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the More Individuals Hypothesis</a:t>
            </a:r>
            <a:endParaRPr/>
          </a:p>
        </p:txBody>
      </p:sp>
      <p:sp>
        <p:nvSpPr>
          <p:cNvPr id="242" name="Google Shape;242;p36"/>
          <p:cNvSpPr/>
          <p:nvPr/>
        </p:nvSpPr>
        <p:spPr>
          <a:xfrm>
            <a:off x="676925" y="1326100"/>
            <a:ext cx="887700" cy="49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Energy </a:t>
            </a:r>
            <a:endParaRPr/>
          </a:p>
          <a:p>
            <a:pPr indent="0" lvl="0" marL="0" rtl="0" algn="ctr">
              <a:spcBef>
                <a:spcPts val="0"/>
              </a:spcBef>
              <a:spcAft>
                <a:spcPts val="0"/>
              </a:spcAft>
              <a:buNone/>
            </a:pPr>
            <a:r>
              <a:rPr lang="en"/>
              <a:t>(E)</a:t>
            </a:r>
            <a:endParaRPr/>
          </a:p>
        </p:txBody>
      </p:sp>
      <p:sp>
        <p:nvSpPr>
          <p:cNvPr id="243" name="Google Shape;243;p36"/>
          <p:cNvSpPr/>
          <p:nvPr/>
        </p:nvSpPr>
        <p:spPr>
          <a:xfrm>
            <a:off x="2420650" y="1326100"/>
            <a:ext cx="1095300" cy="49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Individuals </a:t>
            </a:r>
            <a:endParaRPr/>
          </a:p>
          <a:p>
            <a:pPr indent="0" lvl="0" marL="0" rtl="0" algn="ctr">
              <a:spcBef>
                <a:spcPts val="0"/>
              </a:spcBef>
              <a:spcAft>
                <a:spcPts val="0"/>
              </a:spcAft>
              <a:buNone/>
            </a:pPr>
            <a:r>
              <a:rPr lang="en"/>
              <a:t>(J)</a:t>
            </a:r>
            <a:endParaRPr/>
          </a:p>
        </p:txBody>
      </p:sp>
      <p:sp>
        <p:nvSpPr>
          <p:cNvPr id="244" name="Google Shape;244;p36"/>
          <p:cNvSpPr/>
          <p:nvPr/>
        </p:nvSpPr>
        <p:spPr>
          <a:xfrm>
            <a:off x="4173625" y="1326100"/>
            <a:ext cx="887700" cy="49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Species </a:t>
            </a:r>
            <a:endParaRPr/>
          </a:p>
          <a:p>
            <a:pPr indent="0" lvl="0" marL="0" rtl="0" algn="ctr">
              <a:spcBef>
                <a:spcPts val="0"/>
              </a:spcBef>
              <a:spcAft>
                <a:spcPts val="0"/>
              </a:spcAft>
              <a:buNone/>
            </a:pPr>
            <a:r>
              <a:rPr lang="en"/>
              <a:t>(S)</a:t>
            </a:r>
            <a:endParaRPr/>
          </a:p>
        </p:txBody>
      </p:sp>
      <p:cxnSp>
        <p:nvCxnSpPr>
          <p:cNvPr id="245" name="Google Shape;245;p36"/>
          <p:cNvCxnSpPr>
            <a:stCxn id="242" idx="3"/>
            <a:endCxn id="243" idx="1"/>
          </p:cNvCxnSpPr>
          <p:nvPr/>
        </p:nvCxnSpPr>
        <p:spPr>
          <a:xfrm>
            <a:off x="1564625" y="1571200"/>
            <a:ext cx="855900" cy="0"/>
          </a:xfrm>
          <a:prstGeom prst="straightConnector1">
            <a:avLst/>
          </a:prstGeom>
          <a:noFill/>
          <a:ln cap="flat" cmpd="sng" w="38100">
            <a:solidFill>
              <a:schemeClr val="dk2"/>
            </a:solidFill>
            <a:prstDash val="solid"/>
            <a:round/>
            <a:headEnd len="med" w="med" type="none"/>
            <a:tailEnd len="med" w="med" type="triangle"/>
          </a:ln>
        </p:spPr>
      </p:cxnSp>
      <p:cxnSp>
        <p:nvCxnSpPr>
          <p:cNvPr id="246" name="Google Shape;246;p36"/>
          <p:cNvCxnSpPr>
            <a:stCxn id="243" idx="3"/>
            <a:endCxn id="244" idx="1"/>
          </p:cNvCxnSpPr>
          <p:nvPr/>
        </p:nvCxnSpPr>
        <p:spPr>
          <a:xfrm>
            <a:off x="3515950" y="1571200"/>
            <a:ext cx="657600" cy="0"/>
          </a:xfrm>
          <a:prstGeom prst="straightConnector1">
            <a:avLst/>
          </a:prstGeom>
          <a:noFill/>
          <a:ln cap="flat" cmpd="sng" w="38100">
            <a:solidFill>
              <a:schemeClr val="dk2"/>
            </a:solidFill>
            <a:prstDash val="solid"/>
            <a:round/>
            <a:headEnd len="med" w="med" type="none"/>
            <a:tailEnd len="med" w="med" type="triangle"/>
          </a:ln>
        </p:spPr>
      </p:cxnSp>
      <p:pic>
        <p:nvPicPr>
          <p:cNvPr id="247" name="Google Shape;247;p36"/>
          <p:cNvPicPr preferRelativeResize="0"/>
          <p:nvPr/>
        </p:nvPicPr>
        <p:blipFill rotWithShape="1">
          <a:blip r:embed="rId3">
            <a:alphaModFix/>
          </a:blip>
          <a:srcRect b="0" l="0" r="0" t="42565"/>
          <a:stretch/>
        </p:blipFill>
        <p:spPr>
          <a:xfrm>
            <a:off x="719375" y="2124675"/>
            <a:ext cx="4137423" cy="2462976"/>
          </a:xfrm>
          <a:prstGeom prst="rect">
            <a:avLst/>
          </a:prstGeom>
          <a:noFill/>
          <a:ln>
            <a:noFill/>
          </a:ln>
        </p:spPr>
      </p:pic>
      <p:sp>
        <p:nvSpPr>
          <p:cNvPr id="248" name="Google Shape;248;p36"/>
          <p:cNvSpPr/>
          <p:nvPr/>
        </p:nvSpPr>
        <p:spPr>
          <a:xfrm>
            <a:off x="719375" y="2241600"/>
            <a:ext cx="4609200" cy="665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6"/>
          <p:cNvSpPr txBox="1"/>
          <p:nvPr/>
        </p:nvSpPr>
        <p:spPr>
          <a:xfrm>
            <a:off x="6012775" y="1483300"/>
            <a:ext cx="31515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Relationships between E,J,S have mixed support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Poor support when considering relative strengths</a:t>
            </a:r>
            <a:endParaRPr sz="1800">
              <a:solidFill>
                <a:schemeClr val="dk2"/>
              </a:solidFill>
            </a:endParaRPr>
          </a:p>
        </p:txBody>
      </p:sp>
      <p:pic>
        <p:nvPicPr>
          <p:cNvPr id="250" name="Google Shape;250;p36"/>
          <p:cNvPicPr preferRelativeResize="0"/>
          <p:nvPr/>
        </p:nvPicPr>
        <p:blipFill rotWithShape="1">
          <a:blip r:embed="rId4">
            <a:alphaModFix/>
          </a:blip>
          <a:srcRect b="40823" l="14180" r="39600" t="23266"/>
          <a:stretch/>
        </p:blipFill>
        <p:spPr>
          <a:xfrm>
            <a:off x="5901450" y="3414200"/>
            <a:ext cx="3024326" cy="1321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Issues with MIH</a:t>
            </a:r>
            <a:endParaRPr/>
          </a:p>
        </p:txBody>
      </p:sp>
      <p:sp>
        <p:nvSpPr>
          <p:cNvPr id="256" name="Google Shape;25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Confounding relationships between species richness and productivity</a:t>
            </a:r>
            <a:endParaRPr/>
          </a:p>
          <a:p>
            <a:pPr indent="-342900" lvl="0" marL="457200" rtl="0" algn="l">
              <a:spcBef>
                <a:spcPts val="0"/>
              </a:spcBef>
              <a:spcAft>
                <a:spcPts val="0"/>
              </a:spcAft>
              <a:buSzPts val="1800"/>
              <a:buChar char="●"/>
            </a:pPr>
            <a:r>
              <a:rPr lang="en"/>
              <a:t>Plants often fail to show the pattern</a:t>
            </a:r>
            <a:endParaRPr/>
          </a:p>
          <a:p>
            <a:pPr indent="-342900" lvl="0" marL="457200" rtl="0" algn="l">
              <a:spcBef>
                <a:spcPts val="0"/>
              </a:spcBef>
              <a:spcAft>
                <a:spcPts val="0"/>
              </a:spcAft>
              <a:buSzPts val="1800"/>
              <a:buChar char="●"/>
            </a:pPr>
            <a:r>
              <a:rPr lang="en"/>
              <a:t>Quantitative analyses don’t stand up well</a:t>
            </a:r>
            <a:endParaRPr/>
          </a:p>
          <a:p>
            <a:pPr indent="-342900" lvl="0" marL="457200" rtl="0" algn="l">
              <a:spcBef>
                <a:spcPts val="0"/>
              </a:spcBef>
              <a:spcAft>
                <a:spcPts val="0"/>
              </a:spcAft>
              <a:buSzPts val="1800"/>
              <a:buChar char="●"/>
            </a:pPr>
            <a:r>
              <a:rPr lang="en"/>
              <a:t>Recent work suggests that variation in abundances may also play a role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Productivity and Diversity</a:t>
            </a:r>
            <a:endParaRPr/>
          </a:p>
        </p:txBody>
      </p:sp>
      <p:sp>
        <p:nvSpPr>
          <p:cNvPr id="262" name="Google Shape;26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We’ll spend time on this when we cover Biodiversity and Ecosystem Functioning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ecological hypotheses</a:t>
            </a:r>
            <a:endParaRPr/>
          </a:p>
        </p:txBody>
      </p:sp>
      <p:sp>
        <p:nvSpPr>
          <p:cNvPr id="268" name="Google Shape;26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Species interactions</a:t>
            </a:r>
            <a:endParaRPr/>
          </a:p>
          <a:p>
            <a:pPr indent="-317500" lvl="1" marL="914400" rtl="0" algn="l">
              <a:spcBef>
                <a:spcPts val="0"/>
              </a:spcBef>
              <a:spcAft>
                <a:spcPts val="0"/>
              </a:spcAft>
              <a:buSzPts val="1400"/>
              <a:buChar char="-"/>
            </a:pPr>
            <a:r>
              <a:rPr lang="en"/>
              <a:t>E.g., a greater role of natural enemies or mutualists in the tropics</a:t>
            </a:r>
            <a:endParaRPr/>
          </a:p>
        </p:txBody>
      </p:sp>
      <p:pic>
        <p:nvPicPr>
          <p:cNvPr id="269" name="Google Shape;269;p39"/>
          <p:cNvPicPr preferRelativeResize="0"/>
          <p:nvPr/>
        </p:nvPicPr>
        <p:blipFill rotWithShape="1">
          <a:blip r:embed="rId3">
            <a:alphaModFix/>
          </a:blip>
          <a:srcRect b="20944" l="24242" r="22964" t="31411"/>
          <a:stretch/>
        </p:blipFill>
        <p:spPr>
          <a:xfrm>
            <a:off x="122075" y="1851375"/>
            <a:ext cx="5665128" cy="2876000"/>
          </a:xfrm>
          <a:prstGeom prst="rect">
            <a:avLst/>
          </a:prstGeom>
          <a:noFill/>
          <a:ln>
            <a:noFill/>
          </a:ln>
        </p:spPr>
      </p:pic>
      <p:pic>
        <p:nvPicPr>
          <p:cNvPr id="270" name="Google Shape;270;p39"/>
          <p:cNvPicPr preferRelativeResize="0"/>
          <p:nvPr/>
        </p:nvPicPr>
        <p:blipFill rotWithShape="1">
          <a:blip r:embed="rId4">
            <a:alphaModFix/>
          </a:blip>
          <a:srcRect b="29127" l="22669" r="21808" t="24343"/>
          <a:stretch/>
        </p:blipFill>
        <p:spPr>
          <a:xfrm>
            <a:off x="5787200" y="3377225"/>
            <a:ext cx="3119150" cy="14703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Historical Explanations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Historical Explanations</a:t>
            </a:r>
            <a:endParaRPr/>
          </a:p>
        </p:txBody>
      </p:sp>
      <p:sp>
        <p:nvSpPr>
          <p:cNvPr id="281" name="Google Shape;28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Time-integrated area hypothesis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Groups of hypothesized drivers</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splits hypothesized drivers in 4 groups:</a:t>
            </a:r>
            <a:endParaRPr/>
          </a:p>
          <a:p>
            <a:pPr indent="-342900" lvl="0" marL="457200" rtl="0" algn="l">
              <a:spcBef>
                <a:spcPts val="1200"/>
              </a:spcBef>
              <a:spcAft>
                <a:spcPts val="0"/>
              </a:spcAft>
              <a:buSzPts val="1800"/>
              <a:buAutoNum type="arabicParenR"/>
            </a:pPr>
            <a:r>
              <a:rPr lang="en"/>
              <a:t>Null model explanations</a:t>
            </a:r>
            <a:endParaRPr/>
          </a:p>
          <a:p>
            <a:pPr indent="-342900" lvl="0" marL="457200" rtl="0" algn="l">
              <a:spcBef>
                <a:spcPts val="0"/>
              </a:spcBef>
              <a:spcAft>
                <a:spcPts val="0"/>
              </a:spcAft>
              <a:buSzPts val="1800"/>
              <a:buAutoNum type="arabicParenR"/>
            </a:pPr>
            <a:r>
              <a:rPr lang="en"/>
              <a:t>Ecological explanations</a:t>
            </a:r>
            <a:endParaRPr/>
          </a:p>
          <a:p>
            <a:pPr indent="-342900" lvl="0" marL="457200" rtl="0" algn="l">
              <a:spcBef>
                <a:spcPts val="0"/>
              </a:spcBef>
              <a:spcAft>
                <a:spcPts val="0"/>
              </a:spcAft>
              <a:buSzPts val="1800"/>
              <a:buAutoNum type="arabicParenR"/>
            </a:pPr>
            <a:r>
              <a:rPr lang="en"/>
              <a:t>Historical explanations</a:t>
            </a:r>
            <a:endParaRPr/>
          </a:p>
          <a:p>
            <a:pPr indent="-342900" lvl="0" marL="457200" rtl="0" algn="l">
              <a:spcBef>
                <a:spcPts val="0"/>
              </a:spcBef>
              <a:spcAft>
                <a:spcPts val="0"/>
              </a:spcAft>
              <a:buSzPts val="1800"/>
              <a:buAutoNum type="arabicParenR"/>
            </a:pPr>
            <a:r>
              <a:rPr lang="en"/>
              <a:t>Evolutionary explanations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Historical Explanations</a:t>
            </a:r>
            <a:endParaRPr/>
          </a:p>
        </p:txBody>
      </p:sp>
      <p:sp>
        <p:nvSpPr>
          <p:cNvPr id="287" name="Google Shape;28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Time-integrated area hypothesis</a:t>
            </a:r>
            <a:endParaRPr/>
          </a:p>
          <a:p>
            <a:pPr indent="-342900" lvl="0" marL="457200" rtl="0" algn="l">
              <a:spcBef>
                <a:spcPts val="1200"/>
              </a:spcBef>
              <a:spcAft>
                <a:spcPts val="0"/>
              </a:spcAft>
              <a:buSzPts val="1800"/>
              <a:buChar char="-"/>
            </a:pPr>
            <a:r>
              <a:rPr lang="en"/>
              <a:t>Larger area have more species</a:t>
            </a:r>
            <a:endParaRPr/>
          </a:p>
          <a:p>
            <a:pPr indent="-317500" lvl="1" marL="914400" rtl="0" algn="l">
              <a:spcBef>
                <a:spcPts val="0"/>
              </a:spcBef>
              <a:spcAft>
                <a:spcPts val="0"/>
              </a:spcAft>
              <a:buSzPts val="1400"/>
              <a:buChar char="-"/>
            </a:pPr>
            <a:r>
              <a:rPr lang="en"/>
              <a:t>Higher speciation rates</a:t>
            </a:r>
            <a:endParaRPr/>
          </a:p>
          <a:p>
            <a:pPr indent="-317500" lvl="1" marL="914400" rtl="0" algn="l">
              <a:spcBef>
                <a:spcPts val="0"/>
              </a:spcBef>
              <a:spcAft>
                <a:spcPts val="0"/>
              </a:spcAft>
              <a:buSzPts val="1400"/>
              <a:buChar char="-"/>
            </a:pPr>
            <a:r>
              <a:rPr lang="en"/>
              <a:t>Lower extinction rates</a:t>
            </a:r>
            <a:endParaRPr/>
          </a:p>
          <a:p>
            <a:pPr indent="-317500" lvl="1" marL="914400" rtl="0" algn="l">
              <a:spcBef>
                <a:spcPts val="0"/>
              </a:spcBef>
              <a:spcAft>
                <a:spcPts val="0"/>
              </a:spcAft>
              <a:buSzPts val="1400"/>
              <a:buChar char="-"/>
            </a:pPr>
            <a:r>
              <a:rPr lang="en"/>
              <a:t>etc.</a:t>
            </a:r>
            <a:endParaRPr/>
          </a:p>
          <a:p>
            <a:pPr indent="-342900" lvl="0" marL="457200" rtl="0" algn="l">
              <a:spcBef>
                <a:spcPts val="0"/>
              </a:spcBef>
              <a:spcAft>
                <a:spcPts val="0"/>
              </a:spcAft>
              <a:buSzPts val="1800"/>
              <a:buChar char="-"/>
            </a:pPr>
            <a:r>
              <a:rPr lang="en"/>
              <a:t>Older areas have more species</a:t>
            </a:r>
            <a:endParaRPr/>
          </a:p>
          <a:p>
            <a:pPr indent="-317500" lvl="1" marL="914400" rtl="0" algn="l">
              <a:spcBef>
                <a:spcPts val="0"/>
              </a:spcBef>
              <a:spcAft>
                <a:spcPts val="0"/>
              </a:spcAft>
              <a:buSzPts val="1400"/>
              <a:buChar char="-"/>
            </a:pPr>
            <a:r>
              <a:rPr lang="en"/>
              <a:t>More time to accumulate diversity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Time-integrated area hypothesis</a:t>
            </a:r>
            <a:endParaRPr/>
          </a:p>
        </p:txBody>
      </p:sp>
      <p:pic>
        <p:nvPicPr>
          <p:cNvPr id="293" name="Google Shape;293;p43"/>
          <p:cNvPicPr preferRelativeResize="0"/>
          <p:nvPr/>
        </p:nvPicPr>
        <p:blipFill>
          <a:blip r:embed="rId3">
            <a:alphaModFix/>
          </a:blip>
          <a:stretch>
            <a:fillRect/>
          </a:stretch>
        </p:blipFill>
        <p:spPr>
          <a:xfrm>
            <a:off x="124650" y="1017725"/>
            <a:ext cx="5805386" cy="3820975"/>
          </a:xfrm>
          <a:prstGeom prst="rect">
            <a:avLst/>
          </a:prstGeom>
          <a:noFill/>
          <a:ln>
            <a:noFill/>
          </a:ln>
        </p:spPr>
      </p:pic>
      <p:pic>
        <p:nvPicPr>
          <p:cNvPr id="294" name="Google Shape;294;p43"/>
          <p:cNvPicPr preferRelativeResize="0"/>
          <p:nvPr/>
        </p:nvPicPr>
        <p:blipFill rotWithShape="1">
          <a:blip r:embed="rId4">
            <a:alphaModFix/>
          </a:blip>
          <a:srcRect b="41076" l="21919" r="30850" t="27431"/>
          <a:stretch/>
        </p:blipFill>
        <p:spPr>
          <a:xfrm>
            <a:off x="7004342" y="4307825"/>
            <a:ext cx="1981531" cy="7431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Time-integrated area hypothesis</a:t>
            </a:r>
            <a:endParaRPr/>
          </a:p>
        </p:txBody>
      </p:sp>
      <p:pic>
        <p:nvPicPr>
          <p:cNvPr id="300" name="Google Shape;300;p44"/>
          <p:cNvPicPr preferRelativeResize="0"/>
          <p:nvPr/>
        </p:nvPicPr>
        <p:blipFill>
          <a:blip r:embed="rId3">
            <a:alphaModFix/>
          </a:blip>
          <a:stretch>
            <a:fillRect/>
          </a:stretch>
        </p:blipFill>
        <p:spPr>
          <a:xfrm>
            <a:off x="124650" y="1017725"/>
            <a:ext cx="5805386" cy="3820975"/>
          </a:xfrm>
          <a:prstGeom prst="rect">
            <a:avLst/>
          </a:prstGeom>
          <a:noFill/>
          <a:ln>
            <a:noFill/>
          </a:ln>
        </p:spPr>
      </p:pic>
      <p:pic>
        <p:nvPicPr>
          <p:cNvPr id="301" name="Google Shape;301;p44"/>
          <p:cNvPicPr preferRelativeResize="0"/>
          <p:nvPr/>
        </p:nvPicPr>
        <p:blipFill rotWithShape="1">
          <a:blip r:embed="rId4">
            <a:alphaModFix/>
          </a:blip>
          <a:srcRect b="15672" l="24900" r="53052" t="24849"/>
          <a:stretch/>
        </p:blipFill>
        <p:spPr>
          <a:xfrm>
            <a:off x="6243975" y="575200"/>
            <a:ext cx="2459851" cy="3732626"/>
          </a:xfrm>
          <a:prstGeom prst="rect">
            <a:avLst/>
          </a:prstGeom>
          <a:noFill/>
          <a:ln>
            <a:noFill/>
          </a:ln>
        </p:spPr>
      </p:pic>
      <p:pic>
        <p:nvPicPr>
          <p:cNvPr id="302" name="Google Shape;302;p44"/>
          <p:cNvPicPr preferRelativeResize="0"/>
          <p:nvPr/>
        </p:nvPicPr>
        <p:blipFill rotWithShape="1">
          <a:blip r:embed="rId5">
            <a:alphaModFix/>
          </a:blip>
          <a:srcRect b="41076" l="21919" r="30850" t="27431"/>
          <a:stretch/>
        </p:blipFill>
        <p:spPr>
          <a:xfrm>
            <a:off x="7004342" y="4307825"/>
            <a:ext cx="1981531" cy="7431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Evolutionary Explanations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Evolutionary Explanations</a:t>
            </a:r>
            <a:endParaRPr/>
          </a:p>
        </p:txBody>
      </p:sp>
      <p:sp>
        <p:nvSpPr>
          <p:cNvPr id="313" name="Google Shape;313;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Variation in speciation rates</a:t>
            </a:r>
            <a:endParaRPr/>
          </a:p>
          <a:p>
            <a:pPr indent="-342900" lvl="0" marL="457200" rtl="0" algn="l">
              <a:spcBef>
                <a:spcPts val="0"/>
              </a:spcBef>
              <a:spcAft>
                <a:spcPts val="0"/>
              </a:spcAft>
              <a:buSzPts val="1800"/>
              <a:buChar char="●"/>
            </a:pPr>
            <a:r>
              <a:rPr lang="en"/>
              <a:t>Variation in extinction rate</a:t>
            </a:r>
            <a:endParaRPr/>
          </a:p>
          <a:p>
            <a:pPr indent="-342900" lvl="0" marL="457200" rtl="0" algn="l">
              <a:spcBef>
                <a:spcPts val="0"/>
              </a:spcBef>
              <a:spcAft>
                <a:spcPts val="0"/>
              </a:spcAft>
              <a:buSzPts val="1800"/>
              <a:buChar char="●"/>
            </a:pPr>
            <a:r>
              <a:rPr lang="en"/>
              <a:t>Tropical niche conservatism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Cradles vs Museums</a:t>
            </a:r>
            <a:endParaRPr/>
          </a:p>
        </p:txBody>
      </p:sp>
      <p:sp>
        <p:nvSpPr>
          <p:cNvPr id="319" name="Google Shape;31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Diversification (speciation - extinction) rates may vary with latitude</a:t>
            </a:r>
            <a:endParaRPr/>
          </a:p>
          <a:p>
            <a:pPr indent="-342900" lvl="0" marL="457200" rtl="0" algn="l">
              <a:spcBef>
                <a:spcPts val="1200"/>
              </a:spcBef>
              <a:spcAft>
                <a:spcPts val="0"/>
              </a:spcAft>
              <a:buSzPts val="1800"/>
              <a:buChar char="-"/>
            </a:pPr>
            <a:r>
              <a:rPr lang="en"/>
              <a:t>Could play a role in latitudinal diversity patterns</a:t>
            </a:r>
            <a:endParaRPr/>
          </a:p>
          <a:p>
            <a:pPr indent="-342900" lvl="0" marL="457200" rtl="0" algn="l">
              <a:spcBef>
                <a:spcPts val="0"/>
              </a:spcBef>
              <a:spcAft>
                <a:spcPts val="0"/>
              </a:spcAft>
              <a:buSzPts val="1800"/>
              <a:buChar char="-"/>
            </a:pPr>
            <a:r>
              <a:rPr lang="en"/>
              <a:t>However, this could be due to either</a:t>
            </a:r>
            <a:endParaRPr/>
          </a:p>
          <a:p>
            <a:pPr indent="-317500" lvl="1" marL="914400" rtl="0" algn="l">
              <a:spcBef>
                <a:spcPts val="0"/>
              </a:spcBef>
              <a:spcAft>
                <a:spcPts val="0"/>
              </a:spcAft>
              <a:buSzPts val="1400"/>
              <a:buChar char="-"/>
            </a:pPr>
            <a:r>
              <a:rPr lang="en"/>
              <a:t>More speciation</a:t>
            </a:r>
            <a:endParaRPr/>
          </a:p>
          <a:p>
            <a:pPr indent="-317500" lvl="1" marL="914400" rtl="0" algn="l">
              <a:spcBef>
                <a:spcPts val="0"/>
              </a:spcBef>
              <a:spcAft>
                <a:spcPts val="0"/>
              </a:spcAft>
              <a:buSzPts val="1400"/>
              <a:buChar char="-"/>
            </a:pPr>
            <a:r>
              <a:rPr lang="en"/>
              <a:t>Less extinction</a:t>
            </a:r>
            <a:endParaRPr/>
          </a:p>
          <a:p>
            <a:pPr indent="-317500" lvl="1" marL="914400" rtl="0" algn="l">
              <a:spcBef>
                <a:spcPts val="0"/>
              </a:spcBef>
              <a:spcAft>
                <a:spcPts val="0"/>
              </a:spcAft>
              <a:buSzPts val="1400"/>
              <a:buChar char="-"/>
            </a:pPr>
            <a:r>
              <a:rPr lang="en"/>
              <a:t>A combination of the two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Cradles vs Museums: Proposed mechanisms</a:t>
            </a:r>
            <a:endParaRPr/>
          </a:p>
        </p:txBody>
      </p:sp>
      <p:sp>
        <p:nvSpPr>
          <p:cNvPr id="325" name="Google Shape;325;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Speciation:</a:t>
            </a:r>
            <a:endParaRPr/>
          </a:p>
          <a:p>
            <a:pPr indent="-342900" lvl="0" marL="457200" rtl="0" algn="l">
              <a:spcBef>
                <a:spcPts val="1200"/>
              </a:spcBef>
              <a:spcAft>
                <a:spcPts val="0"/>
              </a:spcAft>
              <a:buSzPts val="1800"/>
              <a:buChar char="●"/>
            </a:pPr>
            <a:r>
              <a:rPr lang="en"/>
              <a:t>Genetic Drift (higher in tropics, increases speciation)</a:t>
            </a:r>
            <a:endParaRPr/>
          </a:p>
          <a:p>
            <a:pPr indent="-342900" lvl="0" marL="457200" rtl="0" algn="l">
              <a:spcBef>
                <a:spcPts val="0"/>
              </a:spcBef>
              <a:spcAft>
                <a:spcPts val="0"/>
              </a:spcAft>
              <a:buSzPts val="1800"/>
              <a:buChar char="●"/>
            </a:pPr>
            <a:r>
              <a:rPr lang="en"/>
              <a:t>Climatic variation (higher in temp, decreases speciation)</a:t>
            </a:r>
            <a:endParaRPr/>
          </a:p>
          <a:p>
            <a:pPr indent="-342900" lvl="0" marL="457200" rtl="0" algn="l">
              <a:spcBef>
                <a:spcPts val="0"/>
              </a:spcBef>
              <a:spcAft>
                <a:spcPts val="0"/>
              </a:spcAft>
              <a:buSzPts val="1800"/>
              <a:buChar char="●"/>
            </a:pPr>
            <a:r>
              <a:rPr lang="en"/>
              <a:t>Speciation mechanisms (differ between temp and tropical)</a:t>
            </a:r>
            <a:endParaRPr/>
          </a:p>
          <a:p>
            <a:pPr indent="-342900" lvl="0" marL="457200" rtl="0" algn="l">
              <a:spcBef>
                <a:spcPts val="0"/>
              </a:spcBef>
              <a:spcAft>
                <a:spcPts val="0"/>
              </a:spcAft>
              <a:buSzPts val="1800"/>
              <a:buChar char="●"/>
            </a:pPr>
            <a:r>
              <a:rPr lang="en"/>
              <a:t>Geographic area (larger area = more speciation…or less)</a:t>
            </a:r>
            <a:endParaRPr/>
          </a:p>
          <a:p>
            <a:pPr indent="-342900" lvl="0" marL="457200" rtl="0" algn="l">
              <a:spcBef>
                <a:spcPts val="0"/>
              </a:spcBef>
              <a:spcAft>
                <a:spcPts val="0"/>
              </a:spcAft>
              <a:buSzPts val="1800"/>
              <a:buChar char="●"/>
            </a:pPr>
            <a:r>
              <a:rPr lang="en"/>
              <a:t>Evolutionary speed (higher in tropics, increases speciation)</a:t>
            </a:r>
            <a:endParaRPr/>
          </a:p>
          <a:p>
            <a:pPr indent="-342900" lvl="0" marL="457200" rtl="0" algn="l">
              <a:spcBef>
                <a:spcPts val="0"/>
              </a:spcBef>
              <a:spcAft>
                <a:spcPts val="0"/>
              </a:spcAft>
              <a:buSzPts val="1800"/>
              <a:buChar char="●"/>
            </a:pPr>
            <a:r>
              <a:rPr lang="en"/>
              <a:t>Biotic interaction (higher in tropics, increases speciation)</a:t>
            </a:r>
            <a:endParaRPr/>
          </a:p>
        </p:txBody>
      </p:sp>
      <p:pic>
        <p:nvPicPr>
          <p:cNvPr id="326" name="Google Shape;326;p48"/>
          <p:cNvPicPr preferRelativeResize="0"/>
          <p:nvPr/>
        </p:nvPicPr>
        <p:blipFill rotWithShape="1">
          <a:blip r:embed="rId3">
            <a:alphaModFix/>
          </a:blip>
          <a:srcRect b="16802" l="22592" r="22100" t="25437"/>
          <a:stretch/>
        </p:blipFill>
        <p:spPr>
          <a:xfrm>
            <a:off x="6578099" y="3689800"/>
            <a:ext cx="2393549" cy="14060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Cradles vs Museums: Proposed mechanisms</a:t>
            </a:r>
            <a:endParaRPr/>
          </a:p>
        </p:txBody>
      </p:sp>
      <p:sp>
        <p:nvSpPr>
          <p:cNvPr id="332" name="Google Shape;33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Extinction:</a:t>
            </a:r>
            <a:endParaRPr/>
          </a:p>
          <a:p>
            <a:pPr indent="-342900" lvl="0" marL="457200" rtl="0" algn="l">
              <a:spcBef>
                <a:spcPts val="1200"/>
              </a:spcBef>
              <a:spcAft>
                <a:spcPts val="0"/>
              </a:spcAft>
              <a:buSzPts val="1800"/>
              <a:buChar char="●"/>
            </a:pPr>
            <a:r>
              <a:rPr lang="en"/>
              <a:t>Climatic variation (more stable climate in tropics, lower extinction rate)</a:t>
            </a:r>
            <a:endParaRPr/>
          </a:p>
          <a:p>
            <a:pPr indent="-342900" lvl="0" marL="457200" rtl="0" algn="l">
              <a:spcBef>
                <a:spcPts val="0"/>
              </a:spcBef>
              <a:spcAft>
                <a:spcPts val="0"/>
              </a:spcAft>
              <a:buSzPts val="1800"/>
              <a:buChar char="●"/>
            </a:pPr>
            <a:r>
              <a:rPr lang="en"/>
              <a:t>Geographic a</a:t>
            </a:r>
            <a:r>
              <a:rPr lang="en"/>
              <a:t>rea (more area in tropics, lower extinction rate)</a:t>
            </a:r>
            <a:endParaRPr/>
          </a:p>
        </p:txBody>
      </p:sp>
      <p:pic>
        <p:nvPicPr>
          <p:cNvPr id="333" name="Google Shape;333;p49"/>
          <p:cNvPicPr preferRelativeResize="0"/>
          <p:nvPr/>
        </p:nvPicPr>
        <p:blipFill rotWithShape="1">
          <a:blip r:embed="rId3">
            <a:alphaModFix/>
          </a:blip>
          <a:srcRect b="16802" l="22592" r="22100" t="25437"/>
          <a:stretch/>
        </p:blipFill>
        <p:spPr>
          <a:xfrm>
            <a:off x="6578099" y="3689800"/>
            <a:ext cx="2393549" cy="14060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Cradles vs Museums: Testing with Phylogeny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Cradles vs Museums: Testing with Phylogeny</a:t>
            </a:r>
            <a:endParaRPr/>
          </a:p>
        </p:txBody>
      </p:sp>
      <p:pic>
        <p:nvPicPr>
          <p:cNvPr id="344" name="Google Shape;344;p51"/>
          <p:cNvPicPr preferRelativeResize="0"/>
          <p:nvPr/>
        </p:nvPicPr>
        <p:blipFill>
          <a:blip r:embed="rId3">
            <a:alphaModFix/>
          </a:blip>
          <a:stretch>
            <a:fillRect/>
          </a:stretch>
        </p:blipFill>
        <p:spPr>
          <a:xfrm>
            <a:off x="96900" y="1017725"/>
            <a:ext cx="3086125" cy="4072402"/>
          </a:xfrm>
          <a:prstGeom prst="rect">
            <a:avLst/>
          </a:prstGeom>
          <a:noFill/>
          <a:ln>
            <a:noFill/>
          </a:ln>
        </p:spPr>
      </p:pic>
      <p:pic>
        <p:nvPicPr>
          <p:cNvPr id="345" name="Google Shape;345;p51"/>
          <p:cNvPicPr preferRelativeResize="0"/>
          <p:nvPr/>
        </p:nvPicPr>
        <p:blipFill rotWithShape="1">
          <a:blip r:embed="rId4">
            <a:alphaModFix/>
          </a:blip>
          <a:srcRect b="65889" l="32737" r="32675" t="19224"/>
          <a:stretch/>
        </p:blipFill>
        <p:spPr>
          <a:xfrm>
            <a:off x="5790850" y="4266850"/>
            <a:ext cx="3162677" cy="7657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Groups of hypothesized drivers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splits hypothesized drivers in 4 groups:</a:t>
            </a:r>
            <a:endParaRPr/>
          </a:p>
          <a:p>
            <a:pPr indent="-342900" lvl="0" marL="457200" rtl="0" algn="l">
              <a:spcBef>
                <a:spcPts val="1200"/>
              </a:spcBef>
              <a:spcAft>
                <a:spcPts val="0"/>
              </a:spcAft>
              <a:buSzPts val="1800"/>
              <a:buAutoNum type="arabicParenR"/>
            </a:pPr>
            <a:r>
              <a:rPr lang="en"/>
              <a:t>Null model explanations</a:t>
            </a:r>
            <a:endParaRPr/>
          </a:p>
          <a:p>
            <a:pPr indent="-342900" lvl="0" marL="457200" rtl="0" algn="l">
              <a:spcBef>
                <a:spcPts val="0"/>
              </a:spcBef>
              <a:spcAft>
                <a:spcPts val="0"/>
              </a:spcAft>
              <a:buSzPts val="1800"/>
              <a:buAutoNum type="arabicParenR"/>
            </a:pPr>
            <a:r>
              <a:rPr lang="en"/>
              <a:t>Ecological explanations</a:t>
            </a:r>
            <a:endParaRPr/>
          </a:p>
          <a:p>
            <a:pPr indent="-342900" lvl="0" marL="457200" rtl="0" algn="l">
              <a:spcBef>
                <a:spcPts val="0"/>
              </a:spcBef>
              <a:spcAft>
                <a:spcPts val="0"/>
              </a:spcAft>
              <a:buSzPts val="1800"/>
              <a:buAutoNum type="arabicParenR"/>
            </a:pPr>
            <a:r>
              <a:rPr lang="en"/>
              <a:t>Historical explanations</a:t>
            </a:r>
            <a:endParaRPr/>
          </a:p>
          <a:p>
            <a:pPr indent="-342900" lvl="0" marL="457200" rtl="0" algn="l">
              <a:spcBef>
                <a:spcPts val="0"/>
              </a:spcBef>
              <a:spcAft>
                <a:spcPts val="0"/>
              </a:spcAft>
              <a:buSzPts val="1800"/>
              <a:buAutoNum type="arabicParenR"/>
            </a:pPr>
            <a:r>
              <a:rPr lang="en"/>
              <a:t>Evolutionary explanations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Note that although these are discussed in terms of the latitudinal diversity gradient, they can be applied to other diversity patterns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Cradles vs Museums: Testing with Phylogeny</a:t>
            </a:r>
            <a:endParaRPr/>
          </a:p>
        </p:txBody>
      </p:sp>
      <p:pic>
        <p:nvPicPr>
          <p:cNvPr id="351" name="Google Shape;351;p52"/>
          <p:cNvPicPr preferRelativeResize="0"/>
          <p:nvPr/>
        </p:nvPicPr>
        <p:blipFill>
          <a:blip r:embed="rId3">
            <a:alphaModFix/>
          </a:blip>
          <a:stretch>
            <a:fillRect/>
          </a:stretch>
        </p:blipFill>
        <p:spPr>
          <a:xfrm>
            <a:off x="96900" y="1017725"/>
            <a:ext cx="3086125" cy="4072402"/>
          </a:xfrm>
          <a:prstGeom prst="rect">
            <a:avLst/>
          </a:prstGeom>
          <a:noFill/>
          <a:ln>
            <a:noFill/>
          </a:ln>
        </p:spPr>
      </p:pic>
      <p:pic>
        <p:nvPicPr>
          <p:cNvPr id="352" name="Google Shape;352;p52"/>
          <p:cNvPicPr preferRelativeResize="0"/>
          <p:nvPr/>
        </p:nvPicPr>
        <p:blipFill>
          <a:blip r:embed="rId4">
            <a:alphaModFix/>
          </a:blip>
          <a:stretch>
            <a:fillRect/>
          </a:stretch>
        </p:blipFill>
        <p:spPr>
          <a:xfrm>
            <a:off x="3483400" y="1017725"/>
            <a:ext cx="4878249" cy="2797124"/>
          </a:xfrm>
          <a:prstGeom prst="rect">
            <a:avLst/>
          </a:prstGeom>
          <a:noFill/>
          <a:ln>
            <a:noFill/>
          </a:ln>
        </p:spPr>
      </p:pic>
      <p:pic>
        <p:nvPicPr>
          <p:cNvPr id="353" name="Google Shape;353;p52"/>
          <p:cNvPicPr preferRelativeResize="0"/>
          <p:nvPr/>
        </p:nvPicPr>
        <p:blipFill rotWithShape="1">
          <a:blip r:embed="rId5">
            <a:alphaModFix/>
          </a:blip>
          <a:srcRect b="65889" l="32737" r="32675" t="19224"/>
          <a:stretch/>
        </p:blipFill>
        <p:spPr>
          <a:xfrm>
            <a:off x="5790850" y="4266850"/>
            <a:ext cx="3162677" cy="7657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Cradles vs Museums: Testing with Fossils</a:t>
            </a:r>
            <a:endParaRPr/>
          </a:p>
        </p:txBody>
      </p:sp>
      <p:pic>
        <p:nvPicPr>
          <p:cNvPr id="359" name="Google Shape;359;p53"/>
          <p:cNvPicPr preferRelativeResize="0"/>
          <p:nvPr/>
        </p:nvPicPr>
        <p:blipFill>
          <a:blip r:embed="rId3">
            <a:alphaModFix/>
          </a:blip>
          <a:stretch>
            <a:fillRect/>
          </a:stretch>
        </p:blipFill>
        <p:spPr>
          <a:xfrm>
            <a:off x="152400" y="1170125"/>
            <a:ext cx="4731533" cy="3820975"/>
          </a:xfrm>
          <a:prstGeom prst="rect">
            <a:avLst/>
          </a:prstGeom>
          <a:noFill/>
          <a:ln>
            <a:noFill/>
          </a:ln>
        </p:spPr>
      </p:pic>
      <p:pic>
        <p:nvPicPr>
          <p:cNvPr id="360" name="Google Shape;360;p53"/>
          <p:cNvPicPr preferRelativeResize="0"/>
          <p:nvPr/>
        </p:nvPicPr>
        <p:blipFill rotWithShape="1">
          <a:blip r:embed="rId4">
            <a:alphaModFix/>
          </a:blip>
          <a:srcRect b="43940" l="17435" r="20138" t="25301"/>
          <a:stretch/>
        </p:blipFill>
        <p:spPr>
          <a:xfrm>
            <a:off x="5028675" y="3887725"/>
            <a:ext cx="3803626" cy="10541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Cradles vs Museums: Testing with Fossils</a:t>
            </a:r>
            <a:endParaRPr/>
          </a:p>
        </p:txBody>
      </p:sp>
      <p:pic>
        <p:nvPicPr>
          <p:cNvPr id="366" name="Google Shape;366;p54"/>
          <p:cNvPicPr preferRelativeResize="0"/>
          <p:nvPr/>
        </p:nvPicPr>
        <p:blipFill rotWithShape="1">
          <a:blip r:embed="rId3">
            <a:alphaModFix/>
          </a:blip>
          <a:srcRect b="43940" l="17435" r="20138" t="25301"/>
          <a:stretch/>
        </p:blipFill>
        <p:spPr>
          <a:xfrm>
            <a:off x="5028675" y="3887725"/>
            <a:ext cx="3803626" cy="1054199"/>
          </a:xfrm>
          <a:prstGeom prst="rect">
            <a:avLst/>
          </a:prstGeom>
          <a:noFill/>
          <a:ln cap="flat" cmpd="sng" w="9525">
            <a:solidFill>
              <a:schemeClr val="dk2"/>
            </a:solidFill>
            <a:prstDash val="solid"/>
            <a:round/>
            <a:headEnd len="sm" w="sm" type="none"/>
            <a:tailEnd len="sm" w="sm" type="none"/>
          </a:ln>
        </p:spPr>
      </p:pic>
      <p:pic>
        <p:nvPicPr>
          <p:cNvPr id="367" name="Google Shape;367;p54"/>
          <p:cNvPicPr preferRelativeResize="0"/>
          <p:nvPr/>
        </p:nvPicPr>
        <p:blipFill>
          <a:blip r:embed="rId4">
            <a:alphaModFix/>
          </a:blip>
          <a:stretch>
            <a:fillRect/>
          </a:stretch>
        </p:blipFill>
        <p:spPr>
          <a:xfrm>
            <a:off x="152400" y="1170125"/>
            <a:ext cx="4723876" cy="340456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Cradles vs Museums: Testing with Fossils</a:t>
            </a:r>
            <a:endParaRPr/>
          </a:p>
        </p:txBody>
      </p:sp>
      <p:pic>
        <p:nvPicPr>
          <p:cNvPr id="373" name="Google Shape;373;p55"/>
          <p:cNvPicPr preferRelativeResize="0"/>
          <p:nvPr/>
        </p:nvPicPr>
        <p:blipFill rotWithShape="1">
          <a:blip r:embed="rId3">
            <a:alphaModFix/>
          </a:blip>
          <a:srcRect b="43940" l="17435" r="20138" t="25301"/>
          <a:stretch/>
        </p:blipFill>
        <p:spPr>
          <a:xfrm>
            <a:off x="5028675" y="3887725"/>
            <a:ext cx="3803626" cy="1054199"/>
          </a:xfrm>
          <a:prstGeom prst="rect">
            <a:avLst/>
          </a:prstGeom>
          <a:noFill/>
          <a:ln cap="flat" cmpd="sng" w="9525">
            <a:solidFill>
              <a:schemeClr val="dk2"/>
            </a:solidFill>
            <a:prstDash val="solid"/>
            <a:round/>
            <a:headEnd len="sm" w="sm" type="none"/>
            <a:tailEnd len="sm" w="sm" type="none"/>
          </a:ln>
        </p:spPr>
      </p:pic>
      <p:pic>
        <p:nvPicPr>
          <p:cNvPr id="374" name="Google Shape;374;p55"/>
          <p:cNvPicPr preferRelativeResize="0"/>
          <p:nvPr/>
        </p:nvPicPr>
        <p:blipFill>
          <a:blip r:embed="rId4">
            <a:alphaModFix/>
          </a:blip>
          <a:stretch>
            <a:fillRect/>
          </a:stretch>
        </p:blipFill>
        <p:spPr>
          <a:xfrm>
            <a:off x="152400" y="1170125"/>
            <a:ext cx="4723876" cy="3404565"/>
          </a:xfrm>
          <a:prstGeom prst="rect">
            <a:avLst/>
          </a:prstGeom>
          <a:noFill/>
          <a:ln>
            <a:noFill/>
          </a:ln>
        </p:spPr>
      </p:pic>
      <p:pic>
        <p:nvPicPr>
          <p:cNvPr id="375" name="Google Shape;375;p55"/>
          <p:cNvPicPr preferRelativeResize="0"/>
          <p:nvPr/>
        </p:nvPicPr>
        <p:blipFill>
          <a:blip r:embed="rId5">
            <a:alphaModFix/>
          </a:blip>
          <a:stretch>
            <a:fillRect/>
          </a:stretch>
        </p:blipFill>
        <p:spPr>
          <a:xfrm>
            <a:off x="5135399" y="1134700"/>
            <a:ext cx="3850075" cy="1233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Evolutionary Explanations: Tropical Niche Conservatism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Evolutionary Explanations: Tropical Niche Conservatism</a:t>
            </a:r>
            <a:endParaRPr/>
          </a:p>
        </p:txBody>
      </p:sp>
      <p:sp>
        <p:nvSpPr>
          <p:cNvPr id="386" name="Google Shape;386;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Niche conservatism: </a:t>
            </a:r>
            <a:r>
              <a:rPr lang="en"/>
              <a:t>tendency for niches to remain unchanged</a:t>
            </a:r>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Evolutionary Explanations: Tropical Niche Conservatism</a:t>
            </a:r>
            <a:endParaRPr/>
          </a:p>
        </p:txBody>
      </p:sp>
      <p:sp>
        <p:nvSpPr>
          <p:cNvPr id="392" name="Google Shape;392;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Niche conservatism:</a:t>
            </a:r>
            <a:r>
              <a:rPr lang="en"/>
              <a:t> tendency for niches to remain unchanged</a:t>
            </a:r>
            <a:endParaRPr/>
          </a:p>
          <a:p>
            <a:pPr indent="0" lvl="0" marL="0" rtl="0" algn="l">
              <a:spcBef>
                <a:spcPts val="1200"/>
              </a:spcBef>
              <a:spcAft>
                <a:spcPts val="0"/>
              </a:spcAft>
              <a:buNone/>
            </a:pPr>
            <a:r>
              <a:rPr b="1" lang="en"/>
              <a:t>Phylogenetic niche conservatism:</a:t>
            </a:r>
            <a:r>
              <a:rPr lang="en"/>
              <a:t> tendency for niches to remain unchanged along evolutionary lineages</a:t>
            </a:r>
            <a:endParaRPr/>
          </a:p>
          <a:p>
            <a:pPr indent="0" lvl="0" marL="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Evolutionary Explanations: Tropical Niche Conservatism</a:t>
            </a:r>
            <a:endParaRPr/>
          </a:p>
        </p:txBody>
      </p:sp>
      <p:sp>
        <p:nvSpPr>
          <p:cNvPr id="398" name="Google Shape;398;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Niche conservatism:</a:t>
            </a:r>
            <a:r>
              <a:rPr lang="en"/>
              <a:t> tendency for niches to remain unchanged</a:t>
            </a:r>
            <a:endParaRPr/>
          </a:p>
          <a:p>
            <a:pPr indent="0" lvl="0" marL="0" rtl="0" algn="l">
              <a:spcBef>
                <a:spcPts val="1200"/>
              </a:spcBef>
              <a:spcAft>
                <a:spcPts val="0"/>
              </a:spcAft>
              <a:buNone/>
            </a:pPr>
            <a:r>
              <a:rPr b="1" lang="en"/>
              <a:t>Phylogenetic niche conservatism:</a:t>
            </a:r>
            <a:r>
              <a:rPr lang="en"/>
              <a:t> tendency for niches to remain unchanged along evolutionary lineages</a:t>
            </a:r>
            <a:endParaRPr/>
          </a:p>
          <a:p>
            <a:pPr indent="0" lvl="0" marL="0" rtl="0" algn="l">
              <a:spcBef>
                <a:spcPts val="1200"/>
              </a:spcBef>
              <a:spcAft>
                <a:spcPts val="0"/>
              </a:spcAft>
              <a:buNone/>
            </a:pPr>
            <a:r>
              <a:rPr b="1" lang="en"/>
              <a:t>Tropical niche conservatism hypothesis:</a:t>
            </a:r>
            <a:endParaRPr b="1"/>
          </a:p>
          <a:p>
            <a:pPr indent="0" lvl="0" marL="0" rtl="0" algn="l">
              <a:spcBef>
                <a:spcPts val="1200"/>
              </a:spcBef>
              <a:spcAft>
                <a:spcPts val="0"/>
              </a:spcAft>
              <a:buNone/>
            </a:pPr>
            <a:r>
              <a:rPr lang="en"/>
              <a:t>Its relatively difficult to evolve traits needed to persist in temperate areas</a:t>
            </a:r>
            <a:endParaRPr/>
          </a:p>
          <a:p>
            <a:pPr indent="-342900" lvl="0" marL="457200" rtl="0" algn="l">
              <a:spcBef>
                <a:spcPts val="1200"/>
              </a:spcBef>
              <a:spcAft>
                <a:spcPts val="0"/>
              </a:spcAft>
              <a:buSzPts val="1800"/>
              <a:buChar char="-"/>
            </a:pPr>
            <a:r>
              <a:rPr lang="en"/>
              <a:t>Due to asymmetry of colonization and historical dominance of tropics, most species today are tropical </a:t>
            </a:r>
            <a:r>
              <a:rPr lang="en"/>
              <a:t>with</a:t>
            </a:r>
            <a:r>
              <a:rPr lang="en"/>
              <a:t> only fewer, younger lineages in temperate areas</a:t>
            </a:r>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Evolutionary Explanations: Tropical Niche Conservatism</a:t>
            </a:r>
            <a:endParaRPr/>
          </a:p>
        </p:txBody>
      </p:sp>
      <p:pic>
        <p:nvPicPr>
          <p:cNvPr id="404" name="Google Shape;404;p60"/>
          <p:cNvPicPr preferRelativeResize="0"/>
          <p:nvPr/>
        </p:nvPicPr>
        <p:blipFill>
          <a:blip r:embed="rId3">
            <a:alphaModFix/>
          </a:blip>
          <a:stretch>
            <a:fillRect/>
          </a:stretch>
        </p:blipFill>
        <p:spPr>
          <a:xfrm>
            <a:off x="152400" y="1066800"/>
            <a:ext cx="3565601" cy="3924301"/>
          </a:xfrm>
          <a:prstGeom prst="rect">
            <a:avLst/>
          </a:prstGeom>
          <a:noFill/>
          <a:ln>
            <a:noFill/>
          </a:ln>
        </p:spPr>
      </p:pic>
      <p:pic>
        <p:nvPicPr>
          <p:cNvPr id="405" name="Google Shape;405;p60"/>
          <p:cNvPicPr preferRelativeResize="0"/>
          <p:nvPr/>
        </p:nvPicPr>
        <p:blipFill rotWithShape="1">
          <a:blip r:embed="rId4">
            <a:alphaModFix/>
          </a:blip>
          <a:srcRect b="54378" l="17643" r="22281" t="17670"/>
          <a:stretch/>
        </p:blipFill>
        <p:spPr>
          <a:xfrm>
            <a:off x="5878825" y="4410075"/>
            <a:ext cx="3203650" cy="6744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Evolutionary Explanations: Tropical Niche Conservatism</a:t>
            </a:r>
            <a:endParaRPr/>
          </a:p>
        </p:txBody>
      </p:sp>
      <p:pic>
        <p:nvPicPr>
          <p:cNvPr id="411" name="Google Shape;411;p61"/>
          <p:cNvPicPr preferRelativeResize="0"/>
          <p:nvPr/>
        </p:nvPicPr>
        <p:blipFill>
          <a:blip r:embed="rId3">
            <a:alphaModFix/>
          </a:blip>
          <a:stretch>
            <a:fillRect/>
          </a:stretch>
        </p:blipFill>
        <p:spPr>
          <a:xfrm>
            <a:off x="142875" y="1017725"/>
            <a:ext cx="5878426" cy="3820977"/>
          </a:xfrm>
          <a:prstGeom prst="rect">
            <a:avLst/>
          </a:prstGeom>
          <a:noFill/>
          <a:ln>
            <a:noFill/>
          </a:ln>
        </p:spPr>
      </p:pic>
      <p:pic>
        <p:nvPicPr>
          <p:cNvPr id="412" name="Google Shape;412;p61"/>
          <p:cNvPicPr preferRelativeResize="0"/>
          <p:nvPr/>
        </p:nvPicPr>
        <p:blipFill rotWithShape="1">
          <a:blip r:embed="rId4">
            <a:alphaModFix/>
          </a:blip>
          <a:srcRect b="54378" l="17643" r="22281" t="17670"/>
          <a:stretch/>
        </p:blipFill>
        <p:spPr>
          <a:xfrm>
            <a:off x="5878825" y="4410075"/>
            <a:ext cx="3203650" cy="674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explanations of diversity</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do we mean by “null model”?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Evolutionary Explanations: Tropical Niche Conservatism</a:t>
            </a:r>
            <a:endParaRPr/>
          </a:p>
        </p:txBody>
      </p:sp>
      <p:pic>
        <p:nvPicPr>
          <p:cNvPr id="418" name="Google Shape;418;p62"/>
          <p:cNvPicPr preferRelativeResize="0"/>
          <p:nvPr/>
        </p:nvPicPr>
        <p:blipFill>
          <a:blip r:embed="rId3">
            <a:alphaModFix/>
          </a:blip>
          <a:stretch>
            <a:fillRect/>
          </a:stretch>
        </p:blipFill>
        <p:spPr>
          <a:xfrm>
            <a:off x="152400" y="1170125"/>
            <a:ext cx="5857302" cy="3820975"/>
          </a:xfrm>
          <a:prstGeom prst="rect">
            <a:avLst/>
          </a:prstGeom>
          <a:noFill/>
          <a:ln>
            <a:noFill/>
          </a:ln>
        </p:spPr>
      </p:pic>
      <p:pic>
        <p:nvPicPr>
          <p:cNvPr id="419" name="Google Shape;419;p62"/>
          <p:cNvPicPr preferRelativeResize="0"/>
          <p:nvPr/>
        </p:nvPicPr>
        <p:blipFill rotWithShape="1">
          <a:blip r:embed="rId4">
            <a:alphaModFix/>
          </a:blip>
          <a:srcRect b="54378" l="17643" r="22281" t="17670"/>
          <a:stretch/>
        </p:blipFill>
        <p:spPr>
          <a:xfrm>
            <a:off x="5878825" y="4410075"/>
            <a:ext cx="3203650" cy="6744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one is it?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one is it?</a:t>
            </a:r>
            <a:endParaRPr/>
          </a:p>
        </p:txBody>
      </p:sp>
      <p:sp>
        <p:nvSpPr>
          <p:cNvPr id="430" name="Google Shape;430;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Probably a combination</a:t>
            </a:r>
            <a:endParaRPr/>
          </a:p>
          <a:p>
            <a:pPr indent="-342900" lvl="0" marL="457200" rtl="0" algn="l">
              <a:spcBef>
                <a:spcPts val="0"/>
              </a:spcBef>
              <a:spcAft>
                <a:spcPts val="0"/>
              </a:spcAft>
              <a:buSzPts val="1800"/>
              <a:buChar char="-"/>
            </a:pPr>
            <a:r>
              <a:rPr lang="en"/>
              <a:t>Studies that test multiple mechanisms are useful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Combinations of factors</a:t>
            </a:r>
            <a:endParaRPr/>
          </a:p>
        </p:txBody>
      </p:sp>
      <p:pic>
        <p:nvPicPr>
          <p:cNvPr id="436" name="Google Shape;436;p65"/>
          <p:cNvPicPr preferRelativeResize="0"/>
          <p:nvPr/>
        </p:nvPicPr>
        <p:blipFill>
          <a:blip r:embed="rId3">
            <a:alphaModFix/>
          </a:blip>
          <a:stretch>
            <a:fillRect/>
          </a:stretch>
        </p:blipFill>
        <p:spPr>
          <a:xfrm>
            <a:off x="180125" y="892700"/>
            <a:ext cx="6128102" cy="3309401"/>
          </a:xfrm>
          <a:prstGeom prst="rect">
            <a:avLst/>
          </a:prstGeom>
          <a:noFill/>
          <a:ln>
            <a:noFill/>
          </a:ln>
        </p:spPr>
      </p:pic>
      <p:pic>
        <p:nvPicPr>
          <p:cNvPr id="437" name="Google Shape;437;p65"/>
          <p:cNvPicPr preferRelativeResize="0"/>
          <p:nvPr/>
        </p:nvPicPr>
        <p:blipFill rotWithShape="1">
          <a:blip r:embed="rId4">
            <a:alphaModFix/>
          </a:blip>
          <a:srcRect b="0" l="0" r="45720" t="0"/>
          <a:stretch/>
        </p:blipFill>
        <p:spPr>
          <a:xfrm>
            <a:off x="6308225" y="558550"/>
            <a:ext cx="2732574" cy="2826775"/>
          </a:xfrm>
          <a:prstGeom prst="rect">
            <a:avLst/>
          </a:prstGeom>
          <a:noFill/>
          <a:ln>
            <a:noFill/>
          </a:ln>
        </p:spPr>
      </p:pic>
      <p:pic>
        <p:nvPicPr>
          <p:cNvPr id="438" name="Google Shape;438;p65"/>
          <p:cNvPicPr preferRelativeResize="0"/>
          <p:nvPr/>
        </p:nvPicPr>
        <p:blipFill rotWithShape="1">
          <a:blip r:embed="rId5">
            <a:alphaModFix/>
          </a:blip>
          <a:srcRect b="65509" l="32487" r="32318" t="19315"/>
          <a:stretch/>
        </p:blipFill>
        <p:spPr>
          <a:xfrm>
            <a:off x="6367975" y="3503600"/>
            <a:ext cx="2613077" cy="6337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Competing Mechanisms</a:t>
            </a:r>
            <a:endParaRPr/>
          </a:p>
        </p:txBody>
      </p:sp>
      <p:sp>
        <p:nvSpPr>
          <p:cNvPr id="444" name="Google Shape;444;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Tested for relative </a:t>
            </a:r>
            <a:r>
              <a:rPr lang="en"/>
              <a:t>importance</a:t>
            </a:r>
            <a:r>
              <a:rPr lang="en"/>
              <a:t> of diversification rates vs. diversification time</a:t>
            </a:r>
            <a:endParaRPr/>
          </a:p>
        </p:txBody>
      </p:sp>
      <p:pic>
        <p:nvPicPr>
          <p:cNvPr id="445" name="Google Shape;445;p66"/>
          <p:cNvPicPr preferRelativeResize="0"/>
          <p:nvPr/>
        </p:nvPicPr>
        <p:blipFill rotWithShape="1">
          <a:blip r:embed="rId3">
            <a:alphaModFix/>
          </a:blip>
          <a:srcRect b="44998" l="21166" r="22374" t="28780"/>
          <a:stretch/>
        </p:blipFill>
        <p:spPr>
          <a:xfrm>
            <a:off x="311700" y="1017725"/>
            <a:ext cx="3399725" cy="888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Competing Mechanisms</a:t>
            </a:r>
            <a:endParaRPr/>
          </a:p>
        </p:txBody>
      </p:sp>
      <p:sp>
        <p:nvSpPr>
          <p:cNvPr id="451" name="Google Shape;451;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52" name="Google Shape;452;p67"/>
          <p:cNvPicPr preferRelativeResize="0"/>
          <p:nvPr/>
        </p:nvPicPr>
        <p:blipFill rotWithShape="1">
          <a:blip r:embed="rId3">
            <a:alphaModFix/>
          </a:blip>
          <a:srcRect b="44998" l="21166" r="22374" t="28780"/>
          <a:stretch/>
        </p:blipFill>
        <p:spPr>
          <a:xfrm>
            <a:off x="311700" y="1017725"/>
            <a:ext cx="3399725" cy="888200"/>
          </a:xfrm>
          <a:prstGeom prst="rect">
            <a:avLst/>
          </a:prstGeom>
          <a:noFill/>
          <a:ln cap="flat" cmpd="sng" w="9525">
            <a:solidFill>
              <a:schemeClr val="dk2"/>
            </a:solidFill>
            <a:prstDash val="solid"/>
            <a:round/>
            <a:headEnd len="sm" w="sm" type="none"/>
            <a:tailEnd len="sm" w="sm" type="none"/>
          </a:ln>
        </p:spPr>
      </p:pic>
      <p:pic>
        <p:nvPicPr>
          <p:cNvPr id="453" name="Google Shape;453;p67"/>
          <p:cNvPicPr preferRelativeResize="0"/>
          <p:nvPr/>
        </p:nvPicPr>
        <p:blipFill>
          <a:blip r:embed="rId4">
            <a:alphaModFix/>
          </a:blip>
          <a:stretch>
            <a:fillRect/>
          </a:stretch>
        </p:blipFill>
        <p:spPr>
          <a:xfrm>
            <a:off x="4023999" y="954400"/>
            <a:ext cx="4808300" cy="4010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Competing Mechanisms</a:t>
            </a:r>
            <a:endParaRPr/>
          </a:p>
        </p:txBody>
      </p:sp>
      <p:sp>
        <p:nvSpPr>
          <p:cNvPr id="459" name="Google Shape;459;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60" name="Google Shape;460;p68"/>
          <p:cNvPicPr preferRelativeResize="0"/>
          <p:nvPr/>
        </p:nvPicPr>
        <p:blipFill rotWithShape="1">
          <a:blip r:embed="rId3">
            <a:alphaModFix/>
          </a:blip>
          <a:srcRect b="44998" l="21166" r="22374" t="28780"/>
          <a:stretch/>
        </p:blipFill>
        <p:spPr>
          <a:xfrm>
            <a:off x="311700" y="1017725"/>
            <a:ext cx="3399725" cy="888200"/>
          </a:xfrm>
          <a:prstGeom prst="rect">
            <a:avLst/>
          </a:prstGeom>
          <a:noFill/>
          <a:ln cap="flat" cmpd="sng" w="9525">
            <a:solidFill>
              <a:schemeClr val="dk2"/>
            </a:solidFill>
            <a:prstDash val="solid"/>
            <a:round/>
            <a:headEnd len="sm" w="sm" type="none"/>
            <a:tailEnd len="sm" w="sm" type="none"/>
          </a:ln>
        </p:spPr>
      </p:pic>
      <p:pic>
        <p:nvPicPr>
          <p:cNvPr id="461" name="Google Shape;461;p68"/>
          <p:cNvPicPr preferRelativeResize="0"/>
          <p:nvPr/>
        </p:nvPicPr>
        <p:blipFill>
          <a:blip r:embed="rId4">
            <a:alphaModFix/>
          </a:blip>
          <a:stretch>
            <a:fillRect/>
          </a:stretch>
        </p:blipFill>
        <p:spPr>
          <a:xfrm>
            <a:off x="4023999" y="954400"/>
            <a:ext cx="4808300" cy="4010025"/>
          </a:xfrm>
          <a:prstGeom prst="rect">
            <a:avLst/>
          </a:prstGeom>
          <a:noFill/>
          <a:ln>
            <a:noFill/>
          </a:ln>
        </p:spPr>
      </p:pic>
      <p:sp>
        <p:nvSpPr>
          <p:cNvPr id="462" name="Google Shape;462;p68"/>
          <p:cNvSpPr/>
          <p:nvPr/>
        </p:nvSpPr>
        <p:spPr>
          <a:xfrm>
            <a:off x="4107175" y="2106925"/>
            <a:ext cx="4808400" cy="124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Competing Mechanisms</a:t>
            </a:r>
            <a:endParaRPr/>
          </a:p>
        </p:txBody>
      </p:sp>
      <p:sp>
        <p:nvSpPr>
          <p:cNvPr id="468" name="Google Shape;468;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69" name="Google Shape;469;p69"/>
          <p:cNvPicPr preferRelativeResize="0"/>
          <p:nvPr/>
        </p:nvPicPr>
        <p:blipFill rotWithShape="1">
          <a:blip r:embed="rId3">
            <a:alphaModFix/>
          </a:blip>
          <a:srcRect b="44998" l="21166" r="22374" t="28780"/>
          <a:stretch/>
        </p:blipFill>
        <p:spPr>
          <a:xfrm>
            <a:off x="311700" y="1017725"/>
            <a:ext cx="3399725" cy="888200"/>
          </a:xfrm>
          <a:prstGeom prst="rect">
            <a:avLst/>
          </a:prstGeom>
          <a:noFill/>
          <a:ln cap="flat" cmpd="sng" w="9525">
            <a:solidFill>
              <a:schemeClr val="dk2"/>
            </a:solidFill>
            <a:prstDash val="solid"/>
            <a:round/>
            <a:headEnd len="sm" w="sm" type="none"/>
            <a:tailEnd len="sm" w="sm" type="none"/>
          </a:ln>
        </p:spPr>
      </p:pic>
      <p:pic>
        <p:nvPicPr>
          <p:cNvPr id="470" name="Google Shape;470;p69"/>
          <p:cNvPicPr preferRelativeResize="0"/>
          <p:nvPr/>
        </p:nvPicPr>
        <p:blipFill>
          <a:blip r:embed="rId4">
            <a:alphaModFix/>
          </a:blip>
          <a:stretch>
            <a:fillRect/>
          </a:stretch>
        </p:blipFill>
        <p:spPr>
          <a:xfrm>
            <a:off x="4023999" y="954400"/>
            <a:ext cx="4808300" cy="4010025"/>
          </a:xfrm>
          <a:prstGeom prst="rect">
            <a:avLst/>
          </a:prstGeom>
          <a:noFill/>
          <a:ln>
            <a:noFill/>
          </a:ln>
        </p:spPr>
      </p:pic>
      <p:sp>
        <p:nvSpPr>
          <p:cNvPr id="471" name="Google Shape;471;p69"/>
          <p:cNvSpPr/>
          <p:nvPr/>
        </p:nvSpPr>
        <p:spPr>
          <a:xfrm>
            <a:off x="3840475" y="897250"/>
            <a:ext cx="4808400" cy="124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Competing Mechanisms</a:t>
            </a:r>
            <a:endParaRPr/>
          </a:p>
        </p:txBody>
      </p:sp>
      <p:sp>
        <p:nvSpPr>
          <p:cNvPr id="477" name="Google Shape;477;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78" name="Google Shape;478;p70"/>
          <p:cNvPicPr preferRelativeResize="0"/>
          <p:nvPr/>
        </p:nvPicPr>
        <p:blipFill rotWithShape="1">
          <a:blip r:embed="rId3">
            <a:alphaModFix/>
          </a:blip>
          <a:srcRect b="44998" l="21166" r="22374" t="28780"/>
          <a:stretch/>
        </p:blipFill>
        <p:spPr>
          <a:xfrm>
            <a:off x="311700" y="1017725"/>
            <a:ext cx="3399725" cy="888200"/>
          </a:xfrm>
          <a:prstGeom prst="rect">
            <a:avLst/>
          </a:prstGeom>
          <a:noFill/>
          <a:ln cap="flat" cmpd="sng" w="9525">
            <a:solidFill>
              <a:schemeClr val="dk2"/>
            </a:solidFill>
            <a:prstDash val="solid"/>
            <a:round/>
            <a:headEnd len="sm" w="sm" type="none"/>
            <a:tailEnd len="sm" w="sm" type="none"/>
          </a:ln>
        </p:spPr>
      </p:pic>
      <p:pic>
        <p:nvPicPr>
          <p:cNvPr id="479" name="Google Shape;479;p70"/>
          <p:cNvPicPr preferRelativeResize="0"/>
          <p:nvPr/>
        </p:nvPicPr>
        <p:blipFill>
          <a:blip r:embed="rId4">
            <a:alphaModFix/>
          </a:blip>
          <a:stretch>
            <a:fillRect/>
          </a:stretch>
        </p:blipFill>
        <p:spPr>
          <a:xfrm>
            <a:off x="4023999" y="954400"/>
            <a:ext cx="4808300" cy="4010025"/>
          </a:xfrm>
          <a:prstGeom prst="rect">
            <a:avLst/>
          </a:prstGeom>
          <a:noFill/>
          <a:ln>
            <a:noFill/>
          </a:ln>
        </p:spPr>
      </p:pic>
      <p:sp>
        <p:nvSpPr>
          <p:cNvPr id="480" name="Google Shape;480;p70"/>
          <p:cNvSpPr/>
          <p:nvPr/>
        </p:nvSpPr>
        <p:spPr>
          <a:xfrm>
            <a:off x="3840475" y="897250"/>
            <a:ext cx="4808400" cy="124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70"/>
          <p:cNvSpPr/>
          <p:nvPr/>
        </p:nvSpPr>
        <p:spPr>
          <a:xfrm>
            <a:off x="3535675" y="1992625"/>
            <a:ext cx="5457900" cy="3067200"/>
          </a:xfrm>
          <a:prstGeom prst="roundRect">
            <a:avLst>
              <a:gd fmla="val 16667" name="adj"/>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reading</a:t>
            </a:r>
            <a:endParaRPr/>
          </a:p>
        </p:txBody>
      </p:sp>
      <p:pic>
        <p:nvPicPr>
          <p:cNvPr id="487" name="Google Shape;487;p71"/>
          <p:cNvPicPr preferRelativeResize="0"/>
          <p:nvPr/>
        </p:nvPicPr>
        <p:blipFill rotWithShape="1">
          <a:blip r:embed="rId3">
            <a:alphaModFix/>
          </a:blip>
          <a:srcRect b="50709" l="33177" r="34151" t="21941"/>
          <a:stretch/>
        </p:blipFill>
        <p:spPr>
          <a:xfrm>
            <a:off x="1268775" y="1398225"/>
            <a:ext cx="5617301" cy="2644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explanations of diversity</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 we mean by “null model”?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null model is used as a term of comparison, to verify whether the object in question displays some non-trivial features (properties that wouldn't be expected on the basis of chance alone or as a consequence of the constraints), such as community structure” - Wikipedia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These hypotheses apply </a:t>
            </a:r>
            <a:r>
              <a:rPr lang="en"/>
              <a:t>beyond</a:t>
            </a:r>
            <a:r>
              <a:rPr lang="en"/>
              <a:t> latitudinal patterns</a:t>
            </a:r>
            <a:endParaRPr/>
          </a:p>
        </p:txBody>
      </p:sp>
      <p:sp>
        <p:nvSpPr>
          <p:cNvPr id="493" name="Google Shape;493;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Examples:</a:t>
            </a:r>
            <a:endParaRPr/>
          </a:p>
          <a:p>
            <a:pPr indent="-342900" lvl="0" marL="457200" rtl="0" algn="l">
              <a:spcBef>
                <a:spcPts val="1200"/>
              </a:spcBef>
              <a:spcAft>
                <a:spcPts val="0"/>
              </a:spcAft>
              <a:buSzPts val="1800"/>
              <a:buChar char="-"/>
            </a:pPr>
            <a:r>
              <a:rPr lang="en"/>
              <a:t>Older vs. younger habitat types and resources</a:t>
            </a:r>
            <a:endParaRPr/>
          </a:p>
          <a:p>
            <a:pPr indent="-342900" lvl="0" marL="457200" rtl="0" algn="l">
              <a:spcBef>
                <a:spcPts val="0"/>
              </a:spcBef>
              <a:spcAft>
                <a:spcPts val="0"/>
              </a:spcAft>
              <a:buSzPts val="1800"/>
              <a:buChar char="-"/>
            </a:pPr>
            <a:r>
              <a:rPr lang="en"/>
              <a:t>Older vs. younger islands</a:t>
            </a:r>
            <a:endParaRPr/>
          </a:p>
          <a:p>
            <a:pPr indent="-342900" lvl="0" marL="457200" rtl="0" algn="l">
              <a:spcBef>
                <a:spcPts val="0"/>
              </a:spcBef>
              <a:spcAft>
                <a:spcPts val="0"/>
              </a:spcAft>
              <a:buSzPts val="1800"/>
              <a:buChar char="-"/>
            </a:pPr>
            <a:r>
              <a:rPr lang="en"/>
              <a:t>Productivity variation in aquatic environments</a:t>
            </a:r>
            <a:endParaRPr/>
          </a:p>
          <a:p>
            <a:pPr indent="-342900" lvl="0" marL="457200" rtl="0" algn="l">
              <a:spcBef>
                <a:spcPts val="0"/>
              </a:spcBef>
              <a:spcAft>
                <a:spcPts val="0"/>
              </a:spcAft>
              <a:buSzPts val="1800"/>
              <a:buChar char="-"/>
            </a:pPr>
            <a:r>
              <a:rPr lang="en"/>
              <a:t>Niche conservatism of other traits</a:t>
            </a:r>
            <a:endParaRPr/>
          </a:p>
          <a:p>
            <a:pPr indent="0" lvl="0" marL="0" rtl="0" algn="l">
              <a:spcBef>
                <a:spcPts val="120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class: Student presentations!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explanations of diversity</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 we mean by “null model”?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null model is used as a term of comparison, to verify whether the object in question displays some non-trivial features (properties that wouldn't be expected on the basis of chance alone or as a consequence of the constraints), such as community structure” - Wikipedia</a:t>
            </a:r>
            <a:endParaRPr/>
          </a:p>
          <a:p>
            <a:pPr indent="0" lvl="0" marL="0" rtl="0" algn="l">
              <a:spcBef>
                <a:spcPts val="1200"/>
              </a:spcBef>
              <a:spcAft>
                <a:spcPts val="1200"/>
              </a:spcAft>
              <a:buNone/>
            </a:pPr>
            <a:r>
              <a:rPr lang="en"/>
              <a:t>Note that null models can differ widely in how much biology is included!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expectations: the mid-domain</a:t>
            </a:r>
            <a:endParaRPr/>
          </a:p>
        </p:txBody>
      </p:sp>
      <p:pic>
        <p:nvPicPr>
          <p:cNvPr id="101" name="Google Shape;101;p20"/>
          <p:cNvPicPr preferRelativeResize="0"/>
          <p:nvPr/>
        </p:nvPicPr>
        <p:blipFill>
          <a:blip r:embed="rId3">
            <a:alphaModFix/>
          </a:blip>
          <a:stretch>
            <a:fillRect/>
          </a:stretch>
        </p:blipFill>
        <p:spPr>
          <a:xfrm>
            <a:off x="514350" y="1103450"/>
            <a:ext cx="3030356" cy="3820978"/>
          </a:xfrm>
          <a:prstGeom prst="rect">
            <a:avLst/>
          </a:prstGeom>
          <a:noFill/>
          <a:ln>
            <a:noFill/>
          </a:ln>
        </p:spPr>
      </p:pic>
      <p:sp>
        <p:nvSpPr>
          <p:cNvPr id="102" name="Google Shape;102;p20"/>
          <p:cNvSpPr txBox="1"/>
          <p:nvPr/>
        </p:nvSpPr>
        <p:spPr>
          <a:xfrm>
            <a:off x="3992875" y="1266825"/>
            <a:ext cx="4570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Species randomly added to a bounded region will tend to </a:t>
            </a:r>
            <a:r>
              <a:rPr lang="en" sz="1800">
                <a:solidFill>
                  <a:schemeClr val="dk2"/>
                </a:solidFill>
              </a:rPr>
              <a:t>overlap</a:t>
            </a:r>
            <a:r>
              <a:rPr lang="en" sz="1800">
                <a:solidFill>
                  <a:schemeClr val="dk2"/>
                </a:solidFill>
              </a:rPr>
              <a:t> more in the center</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Null expectations: the mid-domain</a:t>
            </a:r>
            <a:endParaRPr/>
          </a:p>
        </p:txBody>
      </p:sp>
      <p:pic>
        <p:nvPicPr>
          <p:cNvPr id="108" name="Google Shape;108;p21"/>
          <p:cNvPicPr preferRelativeResize="0"/>
          <p:nvPr/>
        </p:nvPicPr>
        <p:blipFill>
          <a:blip r:embed="rId3">
            <a:alphaModFix/>
          </a:blip>
          <a:stretch>
            <a:fillRect/>
          </a:stretch>
        </p:blipFill>
        <p:spPr>
          <a:xfrm>
            <a:off x="514350" y="1103450"/>
            <a:ext cx="3030356" cy="3820978"/>
          </a:xfrm>
          <a:prstGeom prst="rect">
            <a:avLst/>
          </a:prstGeom>
          <a:noFill/>
          <a:ln>
            <a:noFill/>
          </a:ln>
        </p:spPr>
      </p:pic>
      <p:sp>
        <p:nvSpPr>
          <p:cNvPr id="109" name="Google Shape;109;p21"/>
          <p:cNvSpPr txBox="1"/>
          <p:nvPr/>
        </p:nvSpPr>
        <p:spPr>
          <a:xfrm>
            <a:off x="3992875" y="1266825"/>
            <a:ext cx="4570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Species randomly added to a bounded region will tend to overlap more in the center</a:t>
            </a:r>
            <a:endParaRPr sz="1800">
              <a:solidFill>
                <a:schemeClr val="dk2"/>
              </a:solidFill>
            </a:endParaRPr>
          </a:p>
        </p:txBody>
      </p:sp>
      <p:cxnSp>
        <p:nvCxnSpPr>
          <p:cNvPr id="110" name="Google Shape;110;p21"/>
          <p:cNvCxnSpPr/>
          <p:nvPr/>
        </p:nvCxnSpPr>
        <p:spPr>
          <a:xfrm>
            <a:off x="1259200" y="1409700"/>
            <a:ext cx="9600" cy="1514400"/>
          </a:xfrm>
          <a:prstGeom prst="straightConnector1">
            <a:avLst/>
          </a:prstGeom>
          <a:noFill/>
          <a:ln cap="flat" cmpd="sng" w="76200">
            <a:solidFill>
              <a:srgbClr val="0000FF"/>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